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1.xml" ContentType="application/vnd.openxmlformats-officedocument.presentationml.comments+xml"/>
  <Override PartName="/ppt/comments/comment20.xml" ContentType="application/vnd.openxmlformats-officedocument.presentationml.comments+xml"/>
  <Override PartName="/ppt/comments/comment19.xml" ContentType="application/vnd.openxmlformats-officedocument.presentationml.comments+xml"/>
  <Override PartName="/ppt/media/image309.png" ContentType="image/png"/>
  <Override PartName="/ppt/media/image308.png" ContentType="image/png"/>
  <Override PartName="/ppt/media/image307.png" ContentType="image/png"/>
  <Override PartName="/ppt/media/image306.png" ContentType="image/png"/>
  <Override PartName="/ppt/media/image305.png" ContentType="image/png"/>
  <Override PartName="/ppt/media/image304.png" ContentType="image/png"/>
  <Override PartName="/ppt/media/image303.png" ContentType="image/png"/>
  <Override PartName="/ppt/media/image293.png" ContentType="image/png"/>
  <Override PartName="/ppt/media/image292.png" ContentType="image/png"/>
  <Override PartName="/ppt/media/image291.png" ContentType="image/png"/>
  <Override PartName="/ppt/media/image290.png" ContentType="image/png"/>
  <Override PartName="/ppt/media/image285.png" ContentType="image/png"/>
  <Override PartName="/ppt/media/image284.png" ContentType="image/png"/>
  <Override PartName="/ppt/media/image283.png" ContentType="image/png"/>
  <Override PartName="/ppt/media/image282.png" ContentType="image/png"/>
  <Override PartName="/ppt/media/image281.png" ContentType="image/png"/>
  <Override PartName="/ppt/media/image280.png" ContentType="image/png"/>
  <Override PartName="/ppt/media/image275.png" ContentType="image/png"/>
  <Override PartName="/ppt/media/image274.png" ContentType="image/png"/>
  <Override PartName="/ppt/media/image273.png" ContentType="image/png"/>
  <Override PartName="/ppt/media/image272.png" ContentType="image/png"/>
  <Override PartName="/ppt/media/image271.png" ContentType="image/png"/>
  <Override PartName="/ppt/media/image270.png" ContentType="image/png"/>
  <Override PartName="/ppt/media/image265.png" ContentType="image/png"/>
  <Override PartName="/ppt/media/image264.png" ContentType="image/png"/>
  <Override PartName="/ppt/media/image263.png" ContentType="image/png"/>
  <Override PartName="/ppt/media/image262.png" ContentType="image/png"/>
  <Override PartName="/ppt/media/image260.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1.png" ContentType="image/png"/>
  <Override PartName="/ppt/media/image240.png" ContentType="image/png"/>
  <Override PartName="/ppt/media/image231.png" ContentType="image/png"/>
  <Override PartName="/ppt/media/image230.png" ContentType="image/png"/>
  <Override PartName="/ppt/media/image221.png" ContentType="image/png"/>
  <Override PartName="/ppt/media/image220.png" ContentType="image/png"/>
  <Override PartName="/ppt/media/image211.png" ContentType="image/png"/>
  <Override PartName="/ppt/media/image210.png" ContentType="image/png"/>
  <Override PartName="/ppt/media/image295.png" ContentType="image/png"/>
  <Override PartName="/ppt/media/image201.png" ContentType="image/png"/>
  <Override PartName="/ppt/media/image294.png" ContentType="image/png"/>
  <Override PartName="/ppt/media/image200.png" ContentType="image/png"/>
  <Override PartName="/ppt/media/image245.png" ContentType="image/png"/>
  <Override PartName="/ppt/media/image193.png" ContentType="image/png"/>
  <Override PartName="/ppt/media/image244.png" ContentType="image/png"/>
  <Override PartName="/ppt/media/image192.png" ContentType="image/png"/>
  <Override PartName="/ppt/media/image243.png" ContentType="image/png"/>
  <Override PartName="/ppt/media/image191.png" ContentType="image/png"/>
  <Override PartName="/ppt/media/image242.png" ContentType="image/png"/>
  <Override PartName="/ppt/media/image190.png" ContentType="image/png"/>
  <Override PartName="/ppt/media/image239.png" ContentType="image/png"/>
  <Override PartName="/ppt/media/image187.png" ContentType="image/png"/>
  <Override PartName="/ppt/media/image238.png" ContentType="image/png"/>
  <Override PartName="/ppt/media/image186.png" ContentType="image/png"/>
  <Override PartName="/ppt/media/image237.png" ContentType="image/png"/>
  <Override PartName="/ppt/media/image185.png" ContentType="image/png"/>
  <Override PartName="/ppt/media/image236.png" ContentType="image/png"/>
  <Override PartName="/ppt/media/image184.png" ContentType="image/png"/>
  <Override PartName="/ppt/media/image235.png" ContentType="image/png"/>
  <Override PartName="/ppt/media/image183.png" ContentType="image/png"/>
  <Override PartName="/ppt/media/image234.png" ContentType="image/png"/>
  <Override PartName="/ppt/media/image182.png" ContentType="image/png"/>
  <Override PartName="/ppt/media/image233.png" ContentType="image/png"/>
  <Override PartName="/ppt/media/image181.png" ContentType="image/png"/>
  <Override PartName="/ppt/media/image232.png" ContentType="image/png"/>
  <Override PartName="/ppt/media/image180.png" ContentType="image/png"/>
  <Override PartName="/ppt/media/image229.png" ContentType="image/png"/>
  <Override PartName="/ppt/media/image177.png" ContentType="image/png"/>
  <Override PartName="/ppt/media/image228.png" ContentType="image/png"/>
  <Override PartName="/ppt/media/image176.png" ContentType="image/png"/>
  <Override PartName="/ppt/media/image227.png" ContentType="image/png"/>
  <Override PartName="/ppt/media/image175.png" ContentType="image/png"/>
  <Override PartName="/ppt/media/image226.png" ContentType="image/png"/>
  <Override PartName="/ppt/media/image174.png" ContentType="image/png"/>
  <Override PartName="/ppt/media/image225.png" ContentType="image/png"/>
  <Override PartName="/ppt/media/image173.png" ContentType="image/png"/>
  <Override PartName="/ppt/media/image224.png" ContentType="image/png"/>
  <Override PartName="/ppt/media/image172.png" ContentType="image/png"/>
  <Override PartName="/ppt/media/image223.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6.png" ContentType="image/png"/>
  <Override PartName="/ppt/media/image217.png" ContentType="image/png"/>
  <Override PartName="/ppt/media/image165.png" ContentType="image/png"/>
  <Override PartName="/ppt/media/image54.png" ContentType="image/png"/>
  <Override PartName="/ppt/media/image215.png" ContentType="image/png"/>
  <Override PartName="/ppt/media/image163.png" ContentType="image/png"/>
  <Override PartName="/ppt/media/image78.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52.png" ContentType="image/png"/>
  <Override PartName="/ppt/media/image213.png" ContentType="image/png"/>
  <Override PartName="/ppt/media/image161.png" ContentType="image/png"/>
  <Override PartName="/ppt/media/image76.png" ContentType="image/png"/>
  <Override PartName="/ppt/media/image212.png" ContentType="image/png"/>
  <Override PartName="/ppt/media/image160.png" ContentType="image/png"/>
  <Override PartName="/ppt/media/image75.png" ContentType="image/png"/>
  <Override PartName="/ppt/media/image45.png" ContentType="image/png"/>
  <Override PartName="/ppt/media/image206.png" ContentType="image/png"/>
  <Override PartName="/ppt/media/image154.png" ContentType="image/png"/>
  <Override PartName="/ppt/media/image44.png" ContentType="image/png"/>
  <Override PartName="/ppt/media/image299.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98.png" ContentType="image/png"/>
  <Override PartName="/ppt/media/image204.png" ContentType="image/png"/>
  <Override PartName="/ppt/media/image152.png" ContentType="image/png"/>
  <Override PartName="/ppt/media/image261.png" ContentType="image/png"/>
  <Override PartName="/ppt/media/image6.jpeg" ContentType="image/jpeg"/>
  <Override PartName="/ppt/media/image42.png" ContentType="image/png"/>
  <Override PartName="/ppt/media/image297.png" ContentType="image/png"/>
  <Override PartName="/ppt/media/image203.png" ContentType="image/png"/>
  <Override PartName="/ppt/media/image151.png" ContentType="image/png"/>
  <Override PartName="/ppt/media/image296.png" ContentType="image/png"/>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269.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268.png" ContentType="image/png"/>
  <Override PartName="/ppt/media/image122.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46.png" ContentType="image/png"/>
  <Override PartName="/ppt/media/image207.png" ContentType="image/png"/>
  <Override PartName="/ppt/media/image155.png" ContentType="image/png"/>
  <Override PartName="/ppt/media/image276.png" ContentType="image/png"/>
  <Override PartName="/ppt/media/image130.png" ContentType="image/png"/>
  <Override PartName="/ppt/media/image30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277.png" ContentType="image/png"/>
  <Override PartName="/ppt/media/image131.png" ContentType="image/png"/>
  <Override PartName="/ppt/media/image301.png" ContentType="image/png"/>
  <Override PartName="/ppt/media/image48.png" ContentType="image/png"/>
  <Override PartName="/ppt/media/image209.png" ContentType="image/png"/>
  <Override PartName="/ppt/media/image157.png" ContentType="image/png"/>
  <Override PartName="/ppt/media/image23.png" ContentType="image/png"/>
  <Override PartName="/ppt/media/image278.png" ContentType="image/png"/>
  <Override PartName="/ppt/media/image132.png" ContentType="image/png"/>
  <Override PartName="/ppt/media/image302.png" ContentType="image/png"/>
  <Override PartName="/ppt/media/image49.png" ContentType="image/png"/>
  <Override PartName="/ppt/media/image20.jpeg" ContentType="image/jpeg"/>
  <Override PartName="/ppt/media/image24.png" ContentType="image/png"/>
  <Override PartName="/ppt/media/image279.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216.png" ContentType="image/png"/>
  <Override PartName="/ppt/media/image164.png" ContentType="image/png"/>
  <Override PartName="/ppt/media/image310.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287.png" ContentType="image/png"/>
  <Override PartName="/ppt/media/image141.png" ContentType="image/png"/>
  <Override PartName="/ppt/media/image311.png" ContentType="image/png"/>
  <Override PartName="/ppt/media/image58.png" ContentType="image/png"/>
  <Override PartName="/ppt/media/image33.png" ContentType="image/png"/>
  <Override PartName="/ppt/media/image288.png" ContentType="image/png"/>
  <Override PartName="/ppt/media/image142.png" ContentType="image/png"/>
  <Override PartName="/ppt/media/image312.png" ContentType="image/png"/>
  <Override PartName="/ppt/media/image59.png" ContentType="image/png"/>
  <Override PartName="/ppt/media/image34.png" ContentType="image/png"/>
  <Override PartName="/ppt/media/image289.png" ContentType="image/png"/>
  <Override PartName="/ppt/media/image143.png" ContentType="image/png"/>
  <Override PartName="/ppt/media/image35.png" ContentType="image/png"/>
  <Override PartName="/ppt/media/image144.png" ContentType="image/png"/>
  <Override PartName="/ppt/media/image266.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19.jpeg" ContentType="image/jpe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247.png" ContentType="image/png"/>
  <Override PartName="/ppt/media/image195.png" ContentType="image/png"/>
  <Override PartName="/ppt/media/image101.png" ContentType="image/png"/>
  <Override PartName="/ppt/media/image63.png" ContentType="image/png"/>
  <Override PartName="/ppt/media/image1.png" ContentType="image/png"/>
  <Override PartName="/ppt/media/image82.png" ContentType="image/png"/>
  <Override PartName="/ppt/media/image246.png" ContentType="image/png"/>
  <Override PartName="/ppt/media/image194.png" ContentType="image/png"/>
  <Override PartName="/ppt/media/image100.png" ContentType="image/png"/>
  <Override PartName="/ppt/media/image65.png" ContentType="image/png"/>
  <Override PartName="/ppt/media/image3.png" ContentType="image/png"/>
  <Override PartName="/ppt/media/image84.png" ContentType="image/png"/>
  <Override PartName="/ppt/media/image248.png" ContentType="image/png"/>
  <Override PartName="/ppt/media/image196.png" ContentType="image/pn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98.png" ContentType="image/png"/>
  <Override PartName="/ppt/media/image104.png" ContentType="image/png"/>
  <Override PartName="/ppt/media/image37.png" ContentType="image/png"/>
  <Override PartName="/ppt/media/image146.png" ContentType="image/png"/>
  <Override PartName="/ppt/media/image12.png" ContentType="image/png"/>
  <Override PartName="/ppt/media/image267.png" ContentType="image/png"/>
  <Override PartName="/ppt/media/image121.png" ContentType="image/png"/>
  <Override PartName="/ppt/media/image66.png" ContentType="image/png"/>
  <Override PartName="/ppt/media/image4.png" ContentType="image/png"/>
  <Override PartName="/ppt/media/image85.png" ContentType="image/png"/>
  <Override PartName="/ppt/media/image249.png" ContentType="image/png"/>
  <Override PartName="/ppt/media/image197.png" ContentType="image/png"/>
  <Override PartName="/ppt/media/image103.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7.png" ContentType="image/png"/>
  <Override PartName="/ppt/media/image199.png" ContentType="image/png"/>
  <Override PartName="/ppt/media/image105.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256.png" ContentType="image/png"/>
  <Override PartName="/ppt/media/image110.png" ContentType="image/png"/>
  <Override PartName="/ppt/media/image93.png" ContentType="image/png"/>
  <Override PartName="/ppt/media/image257.png" ContentType="image/png"/>
  <Override PartName="/ppt/media/image111.png" ContentType="image/png"/>
  <Override PartName="/ppt/media/image94.png" ContentType="image/png"/>
  <Override PartName="/ppt/media/image258.png" ContentType="image/png"/>
  <Override PartName="/ppt/media/image31.jpeg" ContentType="image/jpeg"/>
  <Override PartName="/ppt/media/image112.png" ContentType="image/png"/>
  <Override PartName="/ppt/media/image95.png" ContentType="image/png"/>
  <Override PartName="/ppt/media/image259.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18.png" ContentType="image/png"/>
  <Override PartName="/ppt/media/image21.png" ContentType="image/png"/>
  <Override PartName="/ppt/media/image119.png" ContentType="image/png"/>
  <Override PartName="/ppt/media/image30.png" ContentType="image/png"/>
  <Override PartName="/ppt/media/image128.png" ContentType="image/png"/>
  <Override PartName="/ppt/media/image129.png" ContentType="image/png"/>
  <Override PartName="/ppt/media/image41.png" ContentType="image/png"/>
  <Override PartName="/ppt/media/image139.png" ContentType="image/png"/>
  <Override PartName="/ppt/media/image286.png" ContentType="image/png"/>
  <Override PartName="/ppt/media/image140.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7772400" cy="10058400"/>
</p:presentation>
</file>

<file path=ppt/commentAuthors.xml><?xml version="1.0" encoding="utf-8"?>
<p:cmAuthorLst xmlns:p="http://schemas.openxmlformats.org/presentationml/2006/main">
  <p:cmAuthor id="0" name="" initials="" lastIdx="7"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commentAuthors" Target="commentAuthors.xml"/>
</Relationships>
</file>

<file path=ppt/comments/comment11.xml><?xml version="1.0" encoding="utf-8"?>
<p:cmLst xmlns:p="http://schemas.openxmlformats.org/presentationml/2006/main">
  <p:cm authorId="0" dt="2020-10-16T15:23:02.000000000" idx="1">
    <p:pos x="3959" y="1799"/>
    <p:text>With observation I found out that docstrings can be typed with double and single quotes without tripling it just like a normal string right after the definition of the fucntion and would work like a normal docstring
Def func():
	”just a normal string inside single double quotes”
	return None</p:text>
  </p:cm>
</p:cmLst>
</file>

<file path=ppt/comments/comment19.xml><?xml version="1.0" encoding="utf-8"?>
<p:cmLst xmlns:p="http://schemas.openxmlformats.org/presentationml/2006/main">
  <p:cm authorId="0" dt="2020-10-16T12:52:03.000000000" idx="2">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3">
    <p:pos x="360" y="3599"/>
    <p:text>Check comment 1 for why getsize of returning 28.</p:text>
  </p:cm>
  <p:cm authorId="0" dt="2020-10-16T12:59:02.000000000" idx="4">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5">
    <p:pos x="360" y="3599"/>
    <p:text>Floating point numbers is limited to 24 bytes no more no less so the value stored is always truncated to match 24 bytes or less</p:text>
  </p:cm>
  <p:cm authorId="0" dt="2020-10-16T13:00:10.000000000" idx="6">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7">
    <p:pos x="3599" y="3239"/>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Relationship Id="rId8"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211.png"/><Relationship Id="rId7"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27.png"/><Relationship Id="rId7"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image" Target="../media/image237.png"/><Relationship Id="rId5" Type="http://schemas.openxmlformats.org/officeDocument/2006/relationships/image" Target="../media/image238.png"/><Relationship Id="rId6"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54.png"/><Relationship Id="rId6"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image" Target="../media/image256.png"/><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9.png"/><Relationship Id="rId6" Type="http://schemas.openxmlformats.org/officeDocument/2006/relationships/image" Target="../media/image270.png"/><Relationship Id="rId7"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image" Target="../media/image282.png"/><Relationship Id="rId7"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image" Target="../media/image284.png"/><Relationship Id="rId3" Type="http://schemas.openxmlformats.org/officeDocument/2006/relationships/image" Target="../media/image285.png"/><Relationship Id="rId4" Type="http://schemas.openxmlformats.org/officeDocument/2006/relationships/image" Target="../media/image286.png"/><Relationship Id="rId5" Type="http://schemas.openxmlformats.org/officeDocument/2006/relationships/image" Target="../media/image287.png"/><Relationship Id="rId6" Type="http://schemas.openxmlformats.org/officeDocument/2006/relationships/image" Target="../media/image288.png"/><Relationship Id="rId7"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image" Target="../media/image292.png"/><Relationship Id="rId5" Type="http://schemas.openxmlformats.org/officeDocument/2006/relationships/image" Target="../media/image293.png"/><Relationship Id="rId6" Type="http://schemas.openxmlformats.org/officeDocument/2006/relationships/image" Target="../media/image294.png"/><Relationship Id="rId7"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image" Target="../media/image297.png"/><Relationship Id="rId4" Type="http://schemas.openxmlformats.org/officeDocument/2006/relationships/image" Target="../media/image298.png"/><Relationship Id="rId5" Type="http://schemas.openxmlformats.org/officeDocument/2006/relationships/image" Target="../media/image299.png"/><Relationship Id="rId6" Type="http://schemas.openxmlformats.org/officeDocument/2006/relationships/image" Target="../media/image300.png"/><Relationship Id="rId7"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08520" cy="3008520"/>
          </a:xfrm>
          <a:prstGeom prst="rect">
            <a:avLst/>
          </a:prstGeom>
          <a:ln>
            <a:noFill/>
          </a:ln>
        </p:spPr>
      </p:pic>
      <p:sp>
        <p:nvSpPr>
          <p:cNvPr id="77" name="CustomShape 1"/>
          <p:cNvSpPr/>
          <p:nvPr/>
        </p:nvSpPr>
        <p:spPr>
          <a:xfrm>
            <a:off x="2926080" y="1737360"/>
            <a:ext cx="6666120" cy="337320"/>
          </a:xfrm>
          <a:prstGeom prst="rect">
            <a:avLst/>
          </a:prstGeom>
          <a:noFill/>
          <a:ln>
            <a:noFill/>
          </a:ln>
        </p:spPr>
        <p:style>
          <a:lnRef idx="0"/>
          <a:fillRef idx="0"/>
          <a:effectRef idx="0"/>
          <a:fontRef idx="minor"/>
        </p:style>
      </p:sp>
      <p:sp>
        <p:nvSpPr>
          <p:cNvPr id="78" name="CustomShape 2"/>
          <p:cNvSpPr/>
          <p:nvPr/>
        </p:nvSpPr>
        <p:spPr>
          <a:xfrm>
            <a:off x="1798200" y="3020400"/>
            <a:ext cx="8586360" cy="1216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54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1240" cy="972360"/>
          </a:xfrm>
          <a:prstGeom prst="rect">
            <a:avLst/>
          </a:prstGeom>
          <a:ln>
            <a:noFill/>
          </a:ln>
        </p:spPr>
      </p:pic>
      <p:sp>
        <p:nvSpPr>
          <p:cNvPr id="43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3880" cy="4789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Arial"/>
            </a:endParaRPr>
          </a:p>
        </p:txBody>
      </p:sp>
      <p:sp>
        <p:nvSpPr>
          <p:cNvPr id="476" name="CustomShape 41"/>
          <p:cNvSpPr/>
          <p:nvPr/>
        </p:nvSpPr>
        <p:spPr>
          <a:xfrm>
            <a:off x="3198240" y="5419080"/>
            <a:ext cx="6675840" cy="7358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ce181e"/>
                </a:solidFill>
                <a:latin typeface="Manjari Bold"/>
                <a:ea typeface="DejaVu Sans"/>
              </a:rPr>
              <a:t>There is no mutli-line comment in python . :(</a:t>
            </a:r>
            <a:endParaRPr b="0" lang="en-US" sz="2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54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1240" cy="972360"/>
          </a:xfrm>
          <a:prstGeom prst="rect">
            <a:avLst/>
          </a:prstGeom>
          <a:ln>
            <a:noFill/>
          </a:ln>
        </p:spPr>
      </p:pic>
      <p:sp>
        <p:nvSpPr>
          <p:cNvPr id="48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3720" cy="421560"/>
          </a:xfrm>
          <a:prstGeom prst="rect">
            <a:avLst/>
          </a:prstGeom>
          <a:ln>
            <a:noFill/>
          </a:ln>
        </p:spPr>
      </p:pic>
      <p:pic>
        <p:nvPicPr>
          <p:cNvPr id="521" name="" descr=""/>
          <p:cNvPicPr/>
          <p:nvPr/>
        </p:nvPicPr>
        <p:blipFill>
          <a:blip r:embed="rId6"/>
          <a:stretch/>
        </p:blipFill>
        <p:spPr>
          <a:xfrm>
            <a:off x="476640" y="4699440"/>
            <a:ext cx="5460120" cy="926280"/>
          </a:xfrm>
          <a:prstGeom prst="rect">
            <a:avLst/>
          </a:prstGeom>
          <a:ln>
            <a:noFill/>
          </a:ln>
        </p:spPr>
      </p:pic>
      <p:sp>
        <p:nvSpPr>
          <p:cNvPr id="522" name="CustomShape 40"/>
          <p:cNvSpPr/>
          <p:nvPr/>
        </p:nvSpPr>
        <p:spPr>
          <a:xfrm>
            <a:off x="6309360" y="4957200"/>
            <a:ext cx="1547640" cy="470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1880" cy="17604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520"/>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521"/>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522"/>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2983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1240" cy="972360"/>
          </a:xfrm>
          <a:prstGeom prst="rect">
            <a:avLst/>
          </a:prstGeom>
          <a:ln>
            <a:noFill/>
          </a:ln>
        </p:spPr>
      </p:pic>
      <p:sp>
        <p:nvSpPr>
          <p:cNvPr id="528"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6120" cy="1275840"/>
          </a:xfrm>
          <a:prstGeom prst="rect">
            <a:avLst/>
          </a:prstGeom>
          <a:ln>
            <a:noFill/>
          </a:ln>
        </p:spPr>
      </p:pic>
      <p:pic>
        <p:nvPicPr>
          <p:cNvPr id="568" name="" descr=""/>
          <p:cNvPicPr/>
          <p:nvPr/>
        </p:nvPicPr>
        <p:blipFill>
          <a:blip r:embed="rId6"/>
          <a:stretch/>
        </p:blipFill>
        <p:spPr>
          <a:xfrm>
            <a:off x="5486400" y="4548960"/>
            <a:ext cx="6485400" cy="10220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24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1240" cy="972360"/>
          </a:xfrm>
          <a:prstGeom prst="rect">
            <a:avLst/>
          </a:prstGeom>
          <a:ln>
            <a:noFill/>
          </a:ln>
        </p:spPr>
      </p:pic>
      <p:sp>
        <p:nvSpPr>
          <p:cNvPr id="57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6520" cy="145656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66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1240" cy="972360"/>
          </a:xfrm>
          <a:prstGeom prst="rect">
            <a:avLst/>
          </a:prstGeom>
          <a:ln>
            <a:noFill/>
          </a:ln>
        </p:spPr>
      </p:pic>
      <p:sp>
        <p:nvSpPr>
          <p:cNvPr id="61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0600" cy="265752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467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1240" cy="972360"/>
          </a:xfrm>
          <a:prstGeom prst="rect">
            <a:avLst/>
          </a:prstGeom>
          <a:ln>
            <a:noFill/>
          </a:ln>
        </p:spPr>
      </p:pic>
      <p:sp>
        <p:nvSpPr>
          <p:cNvPr id="662"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0080" cy="192204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467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1240" cy="972360"/>
          </a:xfrm>
          <a:prstGeom prst="rect">
            <a:avLst/>
          </a:prstGeom>
          <a:ln>
            <a:noFill/>
          </a:ln>
        </p:spPr>
      </p:pic>
      <p:sp>
        <p:nvSpPr>
          <p:cNvPr id="70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2000" cy="155016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467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1240" cy="972360"/>
          </a:xfrm>
          <a:prstGeom prst="rect">
            <a:avLst/>
          </a:prstGeom>
          <a:ln>
            <a:noFill/>
          </a:ln>
        </p:spPr>
      </p:pic>
      <p:sp>
        <p:nvSpPr>
          <p:cNvPr id="75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3680" cy="3287520"/>
          </a:xfrm>
          <a:prstGeom prst="rect">
            <a:avLst/>
          </a:prstGeom>
          <a:ln>
            <a:noFill/>
          </a:ln>
        </p:spPr>
      </p:pic>
      <p:sp>
        <p:nvSpPr>
          <p:cNvPr id="790" name="CustomShape 40"/>
          <p:cNvSpPr/>
          <p:nvPr/>
        </p:nvSpPr>
        <p:spPr>
          <a:xfrm rot="19797600">
            <a:off x="2039400" y="3025080"/>
            <a:ext cx="1184400" cy="21744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565360" cy="54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5800" y="3420000"/>
            <a:ext cx="1184400" cy="21744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13480" y="2580840"/>
            <a:ext cx="2572920" cy="45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4480" cy="1427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 tells python to import the whole module and attach it to the current namespace .</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269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16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16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16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1240" cy="972360"/>
          </a:xfrm>
          <a:prstGeom prst="rect">
            <a:avLst/>
          </a:prstGeom>
          <a:ln>
            <a:noFill/>
          </a:ln>
        </p:spPr>
      </p:pic>
      <p:sp>
        <p:nvSpPr>
          <p:cNvPr id="799"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21139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integer</a:t>
            </a:r>
            <a:endParaRPr b="0" lang="en-US" sz="3600" spc="-1" strike="noStrike">
              <a:latin typeface="Arial"/>
            </a:endParaRPr>
          </a:p>
        </p:txBody>
      </p:sp>
      <p:sp>
        <p:nvSpPr>
          <p:cNvPr id="840"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1240" cy="972360"/>
          </a:xfrm>
          <a:prstGeom prst="rect">
            <a:avLst/>
          </a:prstGeom>
          <a:ln>
            <a:noFill/>
          </a:ln>
        </p:spPr>
      </p:pic>
      <p:sp>
        <p:nvSpPr>
          <p:cNvPr id="842"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384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63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3960" cy="2214720"/>
          </a:xfrm>
          <a:prstGeom prst="rect">
            <a:avLst/>
          </a:prstGeom>
          <a:noFill/>
          <a:ln>
            <a:noFill/>
          </a:ln>
        </p:spPr>
        <p:style>
          <a:lnRef idx="0"/>
          <a:fillRef idx="0"/>
          <a:effectRef idx="0"/>
          <a:fontRef idx="minor"/>
        </p:style>
        <p:txBody>
          <a:bodyPr lIns="90000" rIns="90000" tIns="45000" bIns="45000"/>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664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1240" cy="972360"/>
          </a:xfrm>
          <a:prstGeom prst="rect">
            <a:avLst/>
          </a:prstGeom>
          <a:ln>
            <a:noFill/>
          </a:ln>
        </p:spPr>
      </p:pic>
      <p:sp>
        <p:nvSpPr>
          <p:cNvPr id="8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27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1240" cy="972360"/>
          </a:xfrm>
          <a:prstGeom prst="rect">
            <a:avLst/>
          </a:prstGeom>
          <a:ln>
            <a:noFill/>
          </a:ln>
        </p:spPr>
      </p:pic>
      <p:sp>
        <p:nvSpPr>
          <p:cNvPr id="885"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385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 A string can be initialized using single or double quotes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1240" cy="972360"/>
          </a:xfrm>
          <a:prstGeom prst="rect">
            <a:avLst/>
          </a:prstGeom>
          <a:ln>
            <a:noFill/>
          </a:ln>
        </p:spPr>
      </p:pic>
      <p:sp>
        <p:nvSpPr>
          <p:cNvPr id="928"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28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1240" cy="972360"/>
          </a:xfrm>
          <a:prstGeom prst="rect">
            <a:avLst/>
          </a:prstGeom>
          <a:ln>
            <a:noFill/>
          </a:ln>
        </p:spPr>
      </p:pic>
      <p:sp>
        <p:nvSpPr>
          <p:cNvPr id="97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28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1240" cy="972360"/>
          </a:xfrm>
          <a:prstGeom prst="rect">
            <a:avLst/>
          </a:prstGeom>
          <a:ln>
            <a:noFill/>
          </a:ln>
        </p:spPr>
      </p:pic>
      <p:sp>
        <p:nvSpPr>
          <p:cNvPr id="1014"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871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1240" cy="972360"/>
          </a:xfrm>
          <a:prstGeom prst="rect">
            <a:avLst/>
          </a:prstGeom>
          <a:ln>
            <a:noFill/>
          </a:ln>
        </p:spPr>
      </p:pic>
      <p:sp>
        <p:nvSpPr>
          <p:cNvPr id="105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56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1240" cy="972360"/>
          </a:xfrm>
          <a:prstGeom prst="rect">
            <a:avLst/>
          </a:prstGeom>
          <a:ln>
            <a:noFill/>
          </a:ln>
        </p:spPr>
      </p:pic>
      <p:sp>
        <p:nvSpPr>
          <p:cNvPr id="110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482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40" name="CustomShape 2"/>
          <p:cNvSpPr/>
          <p:nvPr/>
        </p:nvSpPr>
        <p:spPr>
          <a:xfrm>
            <a:off x="352440" y="1235160"/>
            <a:ext cx="24789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Addition</a:t>
            </a:r>
            <a:endParaRPr b="0" lang="en-US" sz="3600" spc="-1" strike="noStrike">
              <a:latin typeface="Arial"/>
            </a:endParaRPr>
          </a:p>
        </p:txBody>
      </p:sp>
      <p:sp>
        <p:nvSpPr>
          <p:cNvPr id="1141"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1240" cy="972360"/>
          </a:xfrm>
          <a:prstGeom prst="rect">
            <a:avLst/>
          </a:prstGeom>
          <a:ln>
            <a:noFill/>
          </a:ln>
        </p:spPr>
      </p:pic>
      <p:sp>
        <p:nvSpPr>
          <p:cNvPr id="114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CustomShape 40"/>
          <p:cNvSpPr/>
          <p:nvPr/>
        </p:nvSpPr>
        <p:spPr>
          <a:xfrm>
            <a:off x="4517280" y="563760"/>
            <a:ext cx="3153960" cy="5782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00b274"/>
                </a:solidFill>
                <a:latin typeface="Arial"/>
                <a:ea typeface="DejaVu Sans"/>
              </a:rPr>
              <a:t>+</a:t>
            </a:r>
            <a:endParaRPr b="0" lang="en-US" sz="4014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482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84" name="CustomShape 2"/>
          <p:cNvSpPr/>
          <p:nvPr/>
        </p:nvSpPr>
        <p:spPr>
          <a:xfrm>
            <a:off x="352440" y="1235160"/>
            <a:ext cx="33019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1240" cy="972360"/>
          </a:xfrm>
          <a:prstGeom prst="rect">
            <a:avLst/>
          </a:prstGeom>
          <a:ln>
            <a:noFill/>
          </a:ln>
        </p:spPr>
      </p:pic>
      <p:sp>
        <p:nvSpPr>
          <p:cNvPr id="118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CustomShape 40"/>
          <p:cNvSpPr/>
          <p:nvPr/>
        </p:nvSpPr>
        <p:spPr>
          <a:xfrm>
            <a:off x="5156640" y="-48240"/>
            <a:ext cx="1875240" cy="5782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f04e4d"/>
                </a:solidFill>
                <a:latin typeface="Arial"/>
                <a:ea typeface="DejaVu Sans"/>
              </a:rPr>
              <a:t>-</a:t>
            </a:r>
            <a:endParaRPr b="0" lang="en-US" sz="4014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482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505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1240" cy="972360"/>
          </a:xfrm>
          <a:prstGeom prst="rect">
            <a:avLst/>
          </a:prstGeom>
          <a:ln>
            <a:noFill/>
          </a:ln>
        </p:spPr>
      </p:pic>
      <p:sp>
        <p:nvSpPr>
          <p:cNvPr id="123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CustomShape 40"/>
          <p:cNvSpPr/>
          <p:nvPr/>
        </p:nvSpPr>
        <p:spPr>
          <a:xfrm>
            <a:off x="5013360" y="995760"/>
            <a:ext cx="2161800" cy="5782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454fa1"/>
                </a:solidFill>
                <a:latin typeface="Arial"/>
                <a:ea typeface="DejaVu Sans"/>
              </a:rPr>
              <a:t>*</a:t>
            </a:r>
            <a:endParaRPr b="0" lang="en-US" sz="40140" spc="-1" strike="noStrike">
              <a:latin typeface="Arial"/>
            </a:endParaRPr>
          </a:p>
        </p:txBody>
      </p:sp>
      <p:sp>
        <p:nvSpPr>
          <p:cNvPr id="1271" name="CustomShape 41"/>
          <p:cNvSpPr/>
          <p:nvPr/>
        </p:nvSpPr>
        <p:spPr>
          <a:xfrm>
            <a:off x="1803600" y="5236560"/>
            <a:ext cx="9258840" cy="355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strings can also be multiplied by an integer n resulting a repeated string n times</a:t>
            </a:r>
            <a:endParaRPr b="0" lang="en-US"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482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60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1240" cy="972360"/>
          </a:xfrm>
          <a:prstGeom prst="rect">
            <a:avLst/>
          </a:prstGeom>
          <a:ln>
            <a:noFill/>
          </a:ln>
        </p:spPr>
      </p:pic>
      <p:sp>
        <p:nvSpPr>
          <p:cNvPr id="127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CustomShape 40"/>
          <p:cNvSpPr/>
          <p:nvPr/>
        </p:nvSpPr>
        <p:spPr>
          <a:xfrm>
            <a:off x="5431680" y="815760"/>
            <a:ext cx="1325160" cy="47001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680059"/>
                </a:solidFill>
                <a:latin typeface="Arial"/>
                <a:ea typeface="DejaVu Sans"/>
              </a:rPr>
              <a:t>/</a:t>
            </a:r>
            <a:endParaRPr b="0" lang="en-US" sz="32520" spc="-1" strike="noStrike">
              <a:latin typeface="Arial"/>
            </a:endParaRPr>
          </a:p>
        </p:txBody>
      </p:sp>
      <p:sp>
        <p:nvSpPr>
          <p:cNvPr id="1316" name="CustomShape 41"/>
          <p:cNvSpPr/>
          <p:nvPr/>
        </p:nvSpPr>
        <p:spPr>
          <a:xfrm>
            <a:off x="2688840" y="5452560"/>
            <a:ext cx="7276320" cy="355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For integer division we use double slash instead of a single one</a:t>
            </a:r>
            <a:endParaRPr b="0" lang="en-US" sz="1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072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17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4440" cy="2134440"/>
          </a:xfrm>
          <a:prstGeom prst="rect">
            <a:avLst/>
          </a:prstGeom>
          <a:ln>
            <a:noFill/>
          </a:ln>
        </p:spPr>
      </p:pic>
      <p:sp>
        <p:nvSpPr>
          <p:cNvPr id="12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1240" cy="972360"/>
          </a:xfrm>
          <a:prstGeom prst="rect">
            <a:avLst/>
          </a:prstGeom>
          <a:ln>
            <a:noFill/>
          </a:ln>
        </p:spPr>
      </p:pic>
      <p:sp>
        <p:nvSpPr>
          <p:cNvPr id="12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482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32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1240" cy="972360"/>
          </a:xfrm>
          <a:prstGeom prst="rect">
            <a:avLst/>
          </a:prstGeom>
          <a:ln>
            <a:noFill/>
          </a:ln>
        </p:spPr>
      </p:pic>
      <p:sp>
        <p:nvSpPr>
          <p:cNvPr id="132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CustomShape 40"/>
          <p:cNvSpPr/>
          <p:nvPr/>
        </p:nvSpPr>
        <p:spPr>
          <a:xfrm>
            <a:off x="4169160" y="959760"/>
            <a:ext cx="3850200" cy="47001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f58220"/>
                </a:solidFill>
                <a:latin typeface="Arial"/>
                <a:ea typeface="DejaVu Sans"/>
              </a:rPr>
              <a:t>%</a:t>
            </a:r>
            <a:endParaRPr b="0" lang="en-US" sz="32520" spc="-1" strike="noStrike">
              <a:latin typeface="Arial"/>
            </a:endParaRPr>
          </a:p>
        </p:txBody>
      </p:sp>
      <p:sp>
        <p:nvSpPr>
          <p:cNvPr id="1361" name="CustomShape 41"/>
          <p:cNvSpPr/>
          <p:nvPr/>
        </p:nvSpPr>
        <p:spPr>
          <a:xfrm>
            <a:off x="2991960" y="5452560"/>
            <a:ext cx="6790320" cy="355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Modulus also works with floating point numbers in python</a:t>
            </a:r>
            <a:endParaRPr b="0" lang="en-US"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482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18388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36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1240" cy="972360"/>
          </a:xfrm>
          <a:prstGeom prst="rect">
            <a:avLst/>
          </a:prstGeom>
          <a:ln>
            <a:noFill/>
          </a:ln>
        </p:spPr>
      </p:pic>
      <p:sp>
        <p:nvSpPr>
          <p:cNvPr id="136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CustomShape 40"/>
          <p:cNvSpPr/>
          <p:nvPr/>
        </p:nvSpPr>
        <p:spPr>
          <a:xfrm>
            <a:off x="2926080" y="1355760"/>
            <a:ext cx="6339240" cy="57808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30" spc="-1" strike="noStrike">
                <a:solidFill>
                  <a:srgbClr val="00b6bd"/>
                </a:solidFill>
                <a:latin typeface="Arial"/>
                <a:ea typeface="DejaVu Sans"/>
              </a:rPr>
              <a:t>**</a:t>
            </a:r>
            <a:endParaRPr b="0" lang="en-US" sz="4013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6"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07" name="CustomShape 2"/>
          <p:cNvSpPr/>
          <p:nvPr/>
        </p:nvSpPr>
        <p:spPr>
          <a:xfrm>
            <a:off x="352440" y="1235160"/>
            <a:ext cx="31194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Collections</a:t>
            </a:r>
            <a:endParaRPr b="0" lang="en-US" sz="3600" spc="-1" strike="noStrike">
              <a:latin typeface="Arial"/>
            </a:endParaRPr>
          </a:p>
        </p:txBody>
      </p:sp>
      <p:sp>
        <p:nvSpPr>
          <p:cNvPr id="140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List is a collection which is ordered and changeable. Allows duplicate members.</a:t>
            </a:r>
            <a:endParaRPr b="0" lang="en-US" sz="22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Tuple is a collection which is ordered and unchangeable. Allows duplicate members.</a:t>
            </a:r>
            <a:endParaRPr b="0" lang="en-US" sz="22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Set is a collection which is unordered and unindexed. No duplicate members.</a:t>
            </a:r>
            <a:endParaRPr b="0" lang="en-US" sz="22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Dictionary is a collection which is unordered, changeable and indexed. No duplicate members.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409" name="Picture 11" descr=""/>
          <p:cNvPicPr/>
          <p:nvPr/>
        </p:nvPicPr>
        <p:blipFill>
          <a:blip r:embed="rId1"/>
          <a:stretch/>
        </p:blipFill>
        <p:spPr>
          <a:xfrm>
            <a:off x="11110680" y="123840"/>
            <a:ext cx="921240" cy="972360"/>
          </a:xfrm>
          <a:prstGeom prst="rect">
            <a:avLst/>
          </a:prstGeom>
          <a:ln>
            <a:noFill/>
          </a:ln>
        </p:spPr>
      </p:pic>
      <p:sp>
        <p:nvSpPr>
          <p:cNvPr id="141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2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42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42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2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42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3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4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9"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50" name="CustomShape 2"/>
          <p:cNvSpPr/>
          <p:nvPr/>
        </p:nvSpPr>
        <p:spPr>
          <a:xfrm>
            <a:off x="352440" y="1235160"/>
            <a:ext cx="11077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list</a:t>
            </a:r>
            <a:endParaRPr b="0" lang="en-US" sz="3600" spc="-1" strike="noStrike">
              <a:latin typeface="Arial"/>
            </a:endParaRPr>
          </a:p>
        </p:txBody>
      </p:sp>
      <p:sp>
        <p:nvSpPr>
          <p:cNvPr id="1451"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2.2, 3, 'and a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52" name="Picture 11" descr=""/>
          <p:cNvPicPr/>
          <p:nvPr/>
        </p:nvPicPr>
        <p:blipFill>
          <a:blip r:embed="rId1"/>
          <a:stretch/>
        </p:blipFill>
        <p:spPr>
          <a:xfrm>
            <a:off x="11110680" y="123840"/>
            <a:ext cx="921240" cy="972360"/>
          </a:xfrm>
          <a:prstGeom prst="rect">
            <a:avLst/>
          </a:prstGeom>
          <a:ln>
            <a:noFill/>
          </a:ln>
        </p:spPr>
      </p:pic>
      <p:sp>
        <p:nvSpPr>
          <p:cNvPr id="145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6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46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46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6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47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7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7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8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2"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93" name="CustomShape 2"/>
          <p:cNvSpPr/>
          <p:nvPr/>
        </p:nvSpPr>
        <p:spPr>
          <a:xfrm>
            <a:off x="352440" y="1235160"/>
            <a:ext cx="15649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tuple</a:t>
            </a:r>
            <a:endParaRPr b="0" lang="en-US" sz="3600" spc="-1" strike="noStrike">
              <a:latin typeface="Arial"/>
            </a:endParaRPr>
          </a:p>
        </p:txBody>
      </p:sp>
      <p:sp>
        <p:nvSpPr>
          <p:cNvPr id="149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&amp; unchangeable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'tuple' object does not support item assignment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95" name="Picture 11" descr=""/>
          <p:cNvPicPr/>
          <p:nvPr/>
        </p:nvPicPr>
        <p:blipFill>
          <a:blip r:embed="rId1"/>
          <a:stretch/>
        </p:blipFill>
        <p:spPr>
          <a:xfrm>
            <a:off x="11110680" y="123840"/>
            <a:ext cx="921240" cy="972360"/>
          </a:xfrm>
          <a:prstGeom prst="rect">
            <a:avLst/>
          </a:prstGeom>
          <a:ln>
            <a:noFill/>
          </a:ln>
        </p:spPr>
      </p:pic>
      <p:sp>
        <p:nvSpPr>
          <p:cNvPr id="149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0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51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51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1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51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1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494">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36" name="CustomShape 2"/>
          <p:cNvSpPr/>
          <p:nvPr/>
        </p:nvSpPr>
        <p:spPr>
          <a:xfrm>
            <a:off x="352440" y="1235160"/>
            <a:ext cx="11077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set</a:t>
            </a:r>
            <a:endParaRPr b="0" lang="en-US" sz="3600" spc="-1" strike="noStrike">
              <a:latin typeface="Arial"/>
            </a:endParaRPr>
          </a:p>
        </p:txBody>
      </p:sp>
      <p:sp>
        <p:nvSpPr>
          <p:cNvPr id="1537"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unindexed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'set' object does not support indexing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38" name="Picture 11" descr=""/>
          <p:cNvPicPr/>
          <p:nvPr/>
        </p:nvPicPr>
        <p:blipFill>
          <a:blip r:embed="rId1"/>
          <a:stretch/>
        </p:blipFill>
        <p:spPr>
          <a:xfrm>
            <a:off x="11110680" y="123840"/>
            <a:ext cx="921240" cy="972360"/>
          </a:xfrm>
          <a:prstGeom prst="rect">
            <a:avLst/>
          </a:prstGeom>
          <a:ln>
            <a:noFill/>
          </a:ln>
        </p:spPr>
      </p:pic>
      <p:sp>
        <p:nvSpPr>
          <p:cNvPr id="1539"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0"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1"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2"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3"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4"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5"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6"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7"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8"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9"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0"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1"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52"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553"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554"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55"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556"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7"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8"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9"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0"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1"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2"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3"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4"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5"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6"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7"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8"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9"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0"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1"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2"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3"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4"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5"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6"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7"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537">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8" name="CustomShape 1"/>
          <p:cNvSpPr/>
          <p:nvPr/>
        </p:nvSpPr>
        <p:spPr>
          <a:xfrm>
            <a:off x="352440" y="324000"/>
            <a:ext cx="51300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79" name="CustomShape 2"/>
          <p:cNvSpPr/>
          <p:nvPr/>
        </p:nvSpPr>
        <p:spPr>
          <a:xfrm>
            <a:off x="352440" y="1235160"/>
            <a:ext cx="11991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dict</a:t>
            </a:r>
            <a:endParaRPr b="0" lang="en-US" sz="3600" spc="-1" strike="noStrike">
              <a:latin typeface="Arial"/>
            </a:endParaRPr>
          </a:p>
        </p:txBody>
      </p:sp>
      <p:sp>
        <p:nvSpPr>
          <p:cNvPr id="1580"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{1:4,2:'two',3:3,'and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{1:4, 2:'two', 3:3, 'and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'mapping to another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81" name="Picture 11" descr=""/>
          <p:cNvPicPr/>
          <p:nvPr/>
        </p:nvPicPr>
        <p:blipFill>
          <a:blip r:embed="rId1"/>
          <a:stretch/>
        </p:blipFill>
        <p:spPr>
          <a:xfrm>
            <a:off x="11110680" y="123840"/>
            <a:ext cx="921240" cy="972360"/>
          </a:xfrm>
          <a:prstGeom prst="rect">
            <a:avLst/>
          </a:prstGeom>
          <a:ln>
            <a:noFill/>
          </a:ln>
        </p:spPr>
      </p:pic>
      <p:sp>
        <p:nvSpPr>
          <p:cNvPr id="1582"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3"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4"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5"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6"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7"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8"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9"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0"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1"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2"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3"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4"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95"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596"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597"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98"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599"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0"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1"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2"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3"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4"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05"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6"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7"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08"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9"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0"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1"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12"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3"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4"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5"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6"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7"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8"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9"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0"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1"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22" name="CustomShape 2"/>
          <p:cNvSpPr/>
          <p:nvPr/>
        </p:nvSpPr>
        <p:spPr>
          <a:xfrm>
            <a:off x="352440" y="1235160"/>
            <a:ext cx="22964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Equality </a:t>
            </a:r>
            <a:endParaRPr b="0" lang="en-US" sz="3600" spc="-1" strike="noStrike">
              <a:latin typeface="Arial"/>
            </a:endParaRPr>
          </a:p>
        </p:txBody>
      </p:sp>
      <p:sp>
        <p:nvSpPr>
          <p:cNvPr id="1623"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The equality comparison returns True or False based on the two sides of the comparison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24" name="Picture 11" descr=""/>
          <p:cNvPicPr/>
          <p:nvPr/>
        </p:nvPicPr>
        <p:blipFill>
          <a:blip r:embed="rId1"/>
          <a:stretch/>
        </p:blipFill>
        <p:spPr>
          <a:xfrm>
            <a:off x="11110680" y="123840"/>
            <a:ext cx="921240" cy="972360"/>
          </a:xfrm>
          <a:prstGeom prst="rect">
            <a:avLst/>
          </a:prstGeom>
          <a:ln>
            <a:noFill/>
          </a:ln>
        </p:spPr>
      </p:pic>
      <p:sp>
        <p:nvSpPr>
          <p:cNvPr id="1625"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6"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7"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8"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9"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0"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1"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2"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3"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4"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5"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6"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7"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38"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639"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640"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41"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642"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3"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4"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5"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6"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7"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48"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9"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0"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1"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2"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3"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4"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5"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6"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7"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8"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9"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0"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1"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2"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3"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623">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4"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65" name="CustomShape 2"/>
          <p:cNvSpPr/>
          <p:nvPr/>
        </p:nvSpPr>
        <p:spPr>
          <a:xfrm>
            <a:off x="352440" y="1235160"/>
            <a:ext cx="54968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Less or greater than </a:t>
            </a:r>
            <a:endParaRPr b="0" lang="en-US" sz="3600" spc="-1" strike="noStrike">
              <a:latin typeface="Arial"/>
            </a:endParaRPr>
          </a:p>
        </p:txBody>
      </p:sp>
      <p:sp>
        <p:nvSpPr>
          <p:cNvPr id="1666"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&lt;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'&lt;' not supported between instances of 'int' and 'str'</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67" name="Picture 11" descr=""/>
          <p:cNvPicPr/>
          <p:nvPr/>
        </p:nvPicPr>
        <p:blipFill>
          <a:blip r:embed="rId1"/>
          <a:stretch/>
        </p:blipFill>
        <p:spPr>
          <a:xfrm>
            <a:off x="11110680" y="123840"/>
            <a:ext cx="921240" cy="972360"/>
          </a:xfrm>
          <a:prstGeom prst="rect">
            <a:avLst/>
          </a:prstGeom>
          <a:ln>
            <a:noFill/>
          </a:ln>
        </p:spPr>
      </p:pic>
      <p:sp>
        <p:nvSpPr>
          <p:cNvPr id="1668"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9"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0"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1"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2"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3"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4"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5"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6"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7"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8"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9"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0"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81"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682"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683"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84"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685"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6"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7"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8"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9"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0"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1"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2"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3"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4"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5"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6"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7"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8"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9"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0"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1"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2"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3"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4"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5"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6"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666">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7"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08" name="CustomShape 2"/>
          <p:cNvSpPr/>
          <p:nvPr/>
        </p:nvSpPr>
        <p:spPr>
          <a:xfrm>
            <a:off x="352440" y="1235160"/>
            <a:ext cx="28450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Inequality </a:t>
            </a:r>
            <a:endParaRPr b="0" lang="en-US" sz="3600" spc="-1" strike="noStrike">
              <a:latin typeface="Arial"/>
            </a:endParaRPr>
          </a:p>
        </p:txBody>
      </p:sp>
      <p:sp>
        <p:nvSpPr>
          <p:cNvPr id="170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10" name="Picture 11" descr=""/>
          <p:cNvPicPr/>
          <p:nvPr/>
        </p:nvPicPr>
        <p:blipFill>
          <a:blip r:embed="rId1"/>
          <a:stretch/>
        </p:blipFill>
        <p:spPr>
          <a:xfrm>
            <a:off x="11110680" y="123840"/>
            <a:ext cx="921240" cy="972360"/>
          </a:xfrm>
          <a:prstGeom prst="rect">
            <a:avLst/>
          </a:prstGeom>
          <a:ln>
            <a:noFill/>
          </a:ln>
        </p:spPr>
      </p:pic>
      <p:sp>
        <p:nvSpPr>
          <p:cNvPr id="171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2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72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72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2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72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3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3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4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07" dur="indefinite" restart="never" nodeType="tmRoot">
          <p:childTnLst>
            <p:seq>
              <p:cTn id="108" dur="indefinite" nodeType="mainSeq">
                <p:childTnLst>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709">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688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31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3960" cy="1230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1240" cy="972360"/>
          </a:xfrm>
          <a:prstGeom prst="rect">
            <a:avLst/>
          </a:prstGeom>
          <a:ln>
            <a:noFill/>
          </a:ln>
        </p:spPr>
      </p:pic>
      <p:sp>
        <p:nvSpPr>
          <p:cNvPr id="17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0"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51" name="CustomShape 2"/>
          <p:cNvSpPr/>
          <p:nvPr/>
        </p:nvSpPr>
        <p:spPr>
          <a:xfrm>
            <a:off x="352440" y="1235160"/>
            <a:ext cx="30301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 in &amp; not </a:t>
            </a:r>
            <a:endParaRPr b="0" lang="en-US" sz="3600" spc="-1" strike="noStrike">
              <a:latin typeface="Arial"/>
            </a:endParaRPr>
          </a:p>
        </p:txBody>
      </p:sp>
      <p:sp>
        <p:nvSpPr>
          <p:cNvPr id="1752"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keyword is used to to check whether two variables referring to the same object or not, while in is used to check whether an object is present inside another object or not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and in keywords can be suffixed and prefixed respectively with not to alter their behavior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not keyword is equivalent to the exclamation mark (!) in other languages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&gt;&gt;&gt;not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53" name="Picture 11" descr=""/>
          <p:cNvPicPr/>
          <p:nvPr/>
        </p:nvPicPr>
        <p:blipFill>
          <a:blip r:embed="rId1"/>
          <a:stretch/>
        </p:blipFill>
        <p:spPr>
          <a:xfrm>
            <a:off x="11110680" y="123840"/>
            <a:ext cx="921240" cy="972360"/>
          </a:xfrm>
          <a:prstGeom prst="rect">
            <a:avLst/>
          </a:prstGeom>
          <a:ln>
            <a:noFill/>
          </a:ln>
        </p:spPr>
      </p:pic>
      <p:sp>
        <p:nvSpPr>
          <p:cNvPr id="1754"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5"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6"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7"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8"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9"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0"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1"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2"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3"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4"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5"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6"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67"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768"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769"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70"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771"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2"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3"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4"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5"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6"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77"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8"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9"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0"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1"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2"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3"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4"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5"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6"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7"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8"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9"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0"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1"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2"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1752">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3"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94" name="CustomShape 2"/>
          <p:cNvSpPr/>
          <p:nvPr/>
        </p:nvSpPr>
        <p:spPr>
          <a:xfrm>
            <a:off x="352440" y="1235160"/>
            <a:ext cx="25714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or &amp; and </a:t>
            </a:r>
            <a:endParaRPr b="0" lang="en-US" sz="3600" spc="-1" strike="noStrike">
              <a:latin typeface="Arial"/>
            </a:endParaRPr>
          </a:p>
        </p:txBody>
      </p:sp>
      <p:sp>
        <p:nvSpPr>
          <p:cNvPr id="179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or operation returns True if at least one of its operands is True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operation returns True if and only if all of its operands are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or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96" name="Picture 11" descr=""/>
          <p:cNvPicPr/>
          <p:nvPr/>
        </p:nvPicPr>
        <p:blipFill>
          <a:blip r:embed="rId1"/>
          <a:stretch/>
        </p:blipFill>
        <p:spPr>
          <a:xfrm>
            <a:off x="11110680" y="123840"/>
            <a:ext cx="921240" cy="972360"/>
          </a:xfrm>
          <a:prstGeom prst="rect">
            <a:avLst/>
          </a:prstGeom>
          <a:ln>
            <a:noFill/>
          </a:ln>
        </p:spPr>
      </p:pic>
      <p:sp>
        <p:nvSpPr>
          <p:cNvPr id="179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10"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811"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81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13"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81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36" name="" descr=""/>
          <p:cNvPicPr/>
          <p:nvPr/>
        </p:nvPicPr>
        <p:blipFill>
          <a:blip r:embed="rId5"/>
          <a:srcRect l="19190" t="0" r="33763" b="0"/>
          <a:stretch/>
        </p:blipFill>
        <p:spPr>
          <a:xfrm>
            <a:off x="8686800" y="3322080"/>
            <a:ext cx="2741040" cy="1810440"/>
          </a:xfrm>
          <a:prstGeom prst="rect">
            <a:avLst/>
          </a:prstGeom>
          <a:ln>
            <a:noFill/>
          </a:ln>
        </p:spPr>
      </p:pic>
      <p:sp>
        <p:nvSpPr>
          <p:cNvPr id="1837" name="CustomShape 40"/>
          <p:cNvSpPr/>
          <p:nvPr/>
        </p:nvSpPr>
        <p:spPr>
          <a:xfrm>
            <a:off x="8953560" y="5310720"/>
            <a:ext cx="2222280" cy="356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and &amp; or truth table</a:t>
            </a:r>
            <a:endParaRPr b="0" lang="en-US" sz="1800" spc="-1" strike="noStrike">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8"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39" name="CustomShape 2"/>
          <p:cNvSpPr/>
          <p:nvPr/>
        </p:nvSpPr>
        <p:spPr>
          <a:xfrm>
            <a:off x="352440" y="1235160"/>
            <a:ext cx="7419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if</a:t>
            </a:r>
            <a:endParaRPr b="0" lang="en-US" sz="3600" spc="-1" strike="noStrike">
              <a:latin typeface="Arial"/>
            </a:endParaRPr>
          </a:p>
        </p:txBody>
      </p:sp>
      <p:sp>
        <p:nvSpPr>
          <p:cNvPr id="1840"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if statement executes if and only if its conditional expression returns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41" name="Picture 11" descr=""/>
          <p:cNvPicPr/>
          <p:nvPr/>
        </p:nvPicPr>
        <p:blipFill>
          <a:blip r:embed="rId1"/>
          <a:stretch/>
        </p:blipFill>
        <p:spPr>
          <a:xfrm>
            <a:off x="11110680" y="123840"/>
            <a:ext cx="921240" cy="972360"/>
          </a:xfrm>
          <a:prstGeom prst="rect">
            <a:avLst/>
          </a:prstGeom>
          <a:ln>
            <a:noFill/>
          </a:ln>
        </p:spPr>
      </p:pic>
      <p:sp>
        <p:nvSpPr>
          <p:cNvPr id="1842"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3"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4"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5"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6"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7"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8"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9"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0"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1"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2"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3"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4"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55"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856"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857"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58"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859"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0"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1"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2"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3"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4"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65"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6"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7"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68"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9"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0"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1"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72"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3"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4"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5"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6"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7"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8"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9"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0"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81" name="" descr=""/>
          <p:cNvPicPr/>
          <p:nvPr/>
        </p:nvPicPr>
        <p:blipFill>
          <a:blip r:embed="rId5"/>
          <a:stretch/>
        </p:blipFill>
        <p:spPr>
          <a:xfrm>
            <a:off x="640080" y="3062880"/>
            <a:ext cx="4282920" cy="2420640"/>
          </a:xfrm>
          <a:prstGeom prst="rect">
            <a:avLst/>
          </a:prstGeom>
          <a:ln>
            <a:noFill/>
          </a:ln>
        </p:spPr>
      </p:pic>
      <p:sp>
        <p:nvSpPr>
          <p:cNvPr id="1882" name="CustomShape 40"/>
          <p:cNvSpPr/>
          <p:nvPr/>
        </p:nvSpPr>
        <p:spPr>
          <a:xfrm>
            <a:off x="5394960" y="4036680"/>
            <a:ext cx="5760720" cy="623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True because strings are compared by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their lexicographical order .</a:t>
            </a:r>
            <a:endParaRPr b="0" lang="en-US" sz="1800" spc="-1" strike="noStrike">
              <a:latin typeface="Arial"/>
            </a:endParaRPr>
          </a:p>
        </p:txBody>
      </p:sp>
    </p:spTree>
  </p:cSld>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88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3"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84" name="CustomShape 2"/>
          <p:cNvSpPr/>
          <p:nvPr/>
        </p:nvSpPr>
        <p:spPr>
          <a:xfrm>
            <a:off x="352440" y="1235160"/>
            <a:ext cx="12906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a:t>
            </a:r>
            <a:endParaRPr b="0" lang="en-US" sz="3600" spc="-1" strike="noStrike">
              <a:latin typeface="Arial"/>
            </a:endParaRPr>
          </a:p>
        </p:txBody>
      </p:sp>
      <p:sp>
        <p:nvSpPr>
          <p:cNvPr id="188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Else keyword may follow an if statement to determine what happens in case the if statement wasn’t executed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86" name="Picture 11" descr=""/>
          <p:cNvPicPr/>
          <p:nvPr/>
        </p:nvPicPr>
        <p:blipFill>
          <a:blip r:embed="rId1"/>
          <a:stretch/>
        </p:blipFill>
        <p:spPr>
          <a:xfrm>
            <a:off x="11110680" y="123840"/>
            <a:ext cx="921240" cy="972360"/>
          </a:xfrm>
          <a:prstGeom prst="rect">
            <a:avLst/>
          </a:prstGeom>
          <a:ln>
            <a:noFill/>
          </a:ln>
        </p:spPr>
      </p:pic>
      <p:sp>
        <p:nvSpPr>
          <p:cNvPr id="188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00"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901"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90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03"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90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26" name="" descr=""/>
          <p:cNvPicPr/>
          <p:nvPr/>
        </p:nvPicPr>
        <p:blipFill>
          <a:blip r:embed="rId5"/>
          <a:stretch/>
        </p:blipFill>
        <p:spPr>
          <a:xfrm>
            <a:off x="3947040" y="3200400"/>
            <a:ext cx="4294800" cy="2700000"/>
          </a:xfrm>
          <a:prstGeom prst="rect">
            <a:avLst/>
          </a:prstGeom>
          <a:ln>
            <a:noFill/>
          </a:ln>
        </p:spPr>
      </p:pic>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7"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28" name="CustomShape 2"/>
          <p:cNvSpPr/>
          <p:nvPr/>
        </p:nvSpPr>
        <p:spPr>
          <a:xfrm>
            <a:off x="352440" y="1235160"/>
            <a:ext cx="11991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elif</a:t>
            </a:r>
            <a:endParaRPr b="0" lang="en-US" sz="3600" spc="-1" strike="noStrike">
              <a:latin typeface="Arial"/>
            </a:endParaRPr>
          </a:p>
        </p:txBody>
      </p:sp>
      <p:sp>
        <p:nvSpPr>
          <p:cNvPr id="192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the indentation matters in python, each single else-if statement would need an extra indentation tab, would result in a bad looking code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elif keyword doesn’t need extra indentation so would make a much cleaner code .</a:t>
            </a:r>
            <a:endParaRPr b="0" lang="en-US" sz="2200" spc="-1" strike="noStrike">
              <a:latin typeface="Arial"/>
            </a:endParaRPr>
          </a:p>
        </p:txBody>
      </p:sp>
      <p:pic>
        <p:nvPicPr>
          <p:cNvPr id="1930" name="Picture 11" descr=""/>
          <p:cNvPicPr/>
          <p:nvPr/>
        </p:nvPicPr>
        <p:blipFill>
          <a:blip r:embed="rId1"/>
          <a:stretch/>
        </p:blipFill>
        <p:spPr>
          <a:xfrm>
            <a:off x="11110680" y="123840"/>
            <a:ext cx="921240" cy="972360"/>
          </a:xfrm>
          <a:prstGeom prst="rect">
            <a:avLst/>
          </a:prstGeom>
          <a:ln>
            <a:noFill/>
          </a:ln>
        </p:spPr>
      </p:pic>
      <p:sp>
        <p:nvSpPr>
          <p:cNvPr id="193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4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94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94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4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94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5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5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70" name="" descr=""/>
          <p:cNvPicPr/>
          <p:nvPr/>
        </p:nvPicPr>
        <p:blipFill>
          <a:blip r:embed="rId5"/>
          <a:stretch/>
        </p:blipFill>
        <p:spPr>
          <a:xfrm>
            <a:off x="2054520" y="3425760"/>
            <a:ext cx="3472200" cy="2606400"/>
          </a:xfrm>
          <a:prstGeom prst="rect">
            <a:avLst/>
          </a:prstGeom>
          <a:ln>
            <a:noFill/>
          </a:ln>
        </p:spPr>
      </p:pic>
      <p:sp>
        <p:nvSpPr>
          <p:cNvPr id="1971" name="CustomShape 40"/>
          <p:cNvSpPr/>
          <p:nvPr/>
        </p:nvSpPr>
        <p:spPr>
          <a:xfrm>
            <a:off x="7223040" y="4396320"/>
            <a:ext cx="1918080" cy="355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“equal” </a:t>
            </a:r>
            <a:endParaRPr b="0" lang="en-US" sz="18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2"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73" name="CustomShape 2"/>
          <p:cNvSpPr/>
          <p:nvPr/>
        </p:nvSpPr>
        <p:spPr>
          <a:xfrm>
            <a:off x="352440" y="1235160"/>
            <a:ext cx="10162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for</a:t>
            </a:r>
            <a:endParaRPr b="0" lang="en-US" sz="3600" spc="-1" strike="noStrike">
              <a:latin typeface="Arial"/>
            </a:endParaRPr>
          </a:p>
        </p:txBody>
      </p:sp>
      <p:sp>
        <p:nvSpPr>
          <p:cNvPr id="1974" name="CustomShape 3"/>
          <p:cNvSpPr/>
          <p:nvPr/>
        </p:nvSpPr>
        <p:spPr>
          <a:xfrm>
            <a:off x="352440" y="1931040"/>
            <a:ext cx="11433960" cy="3662280"/>
          </a:xfrm>
          <a:prstGeom prst="rect">
            <a:avLst/>
          </a:prstGeom>
          <a:noFill/>
          <a:ln>
            <a:noFill/>
          </a:ln>
        </p:spPr>
        <p:style>
          <a:lnRef idx="0"/>
          <a:fillRef idx="0"/>
          <a:effectRef idx="0"/>
          <a:fontRef idx="minor"/>
        </p:style>
      </p:sp>
      <p:pic>
        <p:nvPicPr>
          <p:cNvPr id="1975" name="Picture 11" descr=""/>
          <p:cNvPicPr/>
          <p:nvPr/>
        </p:nvPicPr>
        <p:blipFill>
          <a:blip r:embed="rId1"/>
          <a:stretch/>
        </p:blipFill>
        <p:spPr>
          <a:xfrm>
            <a:off x="11110680" y="123840"/>
            <a:ext cx="921240" cy="972360"/>
          </a:xfrm>
          <a:prstGeom prst="rect">
            <a:avLst/>
          </a:prstGeom>
          <a:ln>
            <a:noFill/>
          </a:ln>
        </p:spPr>
      </p:pic>
      <p:sp>
        <p:nvSpPr>
          <p:cNvPr id="197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8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199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199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9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199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9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15" name="" descr=""/>
          <p:cNvPicPr/>
          <p:nvPr/>
        </p:nvPicPr>
        <p:blipFill>
          <a:blip r:embed="rId5"/>
          <a:stretch/>
        </p:blipFill>
        <p:spPr>
          <a:xfrm>
            <a:off x="640080" y="2179440"/>
            <a:ext cx="4294800" cy="3578400"/>
          </a:xfrm>
          <a:prstGeom prst="rect">
            <a:avLst/>
          </a:prstGeom>
          <a:ln>
            <a:noFill/>
          </a:ln>
        </p:spPr>
      </p:pic>
      <p:pic>
        <p:nvPicPr>
          <p:cNvPr id="2016" name="" descr=""/>
          <p:cNvPicPr/>
          <p:nvPr/>
        </p:nvPicPr>
        <p:blipFill>
          <a:blip r:embed="rId6"/>
          <a:stretch/>
        </p:blipFill>
        <p:spPr>
          <a:xfrm>
            <a:off x="7692840" y="3236400"/>
            <a:ext cx="3925080" cy="1316880"/>
          </a:xfrm>
          <a:prstGeom prst="rect">
            <a:avLst/>
          </a:prstGeom>
          <a:ln>
            <a:noFill/>
          </a:ln>
        </p:spPr>
      </p:pic>
      <p:sp>
        <p:nvSpPr>
          <p:cNvPr id="2017" name="CustomShape 40"/>
          <p:cNvSpPr/>
          <p:nvPr/>
        </p:nvSpPr>
        <p:spPr>
          <a:xfrm>
            <a:off x="5029200" y="3732840"/>
            <a:ext cx="1547640" cy="470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18" name="CustomShape 41"/>
          <p:cNvSpPr/>
          <p:nvPr/>
        </p:nvSpPr>
        <p:spPr>
          <a:xfrm>
            <a:off x="6221880" y="3840480"/>
            <a:ext cx="1181880" cy="17604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016"/>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2017"/>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20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9"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20" name="CustomShape 2"/>
          <p:cNvSpPr/>
          <p:nvPr/>
        </p:nvSpPr>
        <p:spPr>
          <a:xfrm>
            <a:off x="352440" y="1235160"/>
            <a:ext cx="4690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a:t>
            </a:r>
            <a:endParaRPr b="0" lang="en-US" sz="3600" spc="-1" strike="noStrike">
              <a:latin typeface="Arial"/>
            </a:endParaRPr>
          </a:p>
        </p:txBody>
      </p:sp>
      <p:sp>
        <p:nvSpPr>
          <p:cNvPr id="2021" name="CustomShape 3"/>
          <p:cNvSpPr/>
          <p:nvPr/>
        </p:nvSpPr>
        <p:spPr>
          <a:xfrm>
            <a:off x="352440" y="1931040"/>
            <a:ext cx="11433960" cy="3662280"/>
          </a:xfrm>
          <a:prstGeom prst="rect">
            <a:avLst/>
          </a:prstGeom>
          <a:noFill/>
          <a:ln>
            <a:noFill/>
          </a:ln>
        </p:spPr>
        <p:style>
          <a:lnRef idx="0"/>
          <a:fillRef idx="0"/>
          <a:effectRef idx="0"/>
          <a:fontRef idx="minor"/>
        </p:style>
      </p:sp>
      <p:pic>
        <p:nvPicPr>
          <p:cNvPr id="2022" name="Picture 11" descr=""/>
          <p:cNvPicPr/>
          <p:nvPr/>
        </p:nvPicPr>
        <p:blipFill>
          <a:blip r:embed="rId1"/>
          <a:stretch/>
        </p:blipFill>
        <p:spPr>
          <a:xfrm>
            <a:off x="11110680" y="123840"/>
            <a:ext cx="921240" cy="972360"/>
          </a:xfrm>
          <a:prstGeom prst="rect">
            <a:avLst/>
          </a:prstGeom>
          <a:ln>
            <a:noFill/>
          </a:ln>
        </p:spPr>
      </p:pic>
      <p:sp>
        <p:nvSpPr>
          <p:cNvPr id="202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3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03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03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3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04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4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4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5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2" name="CustomShape 40"/>
          <p:cNvSpPr/>
          <p:nvPr/>
        </p:nvSpPr>
        <p:spPr>
          <a:xfrm>
            <a:off x="6217200" y="3840840"/>
            <a:ext cx="1547640" cy="470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63" name="CustomShape 41"/>
          <p:cNvSpPr/>
          <p:nvPr/>
        </p:nvSpPr>
        <p:spPr>
          <a:xfrm>
            <a:off x="7409880" y="3984480"/>
            <a:ext cx="1181880" cy="17604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pic>
        <p:nvPicPr>
          <p:cNvPr id="2064" name="" descr=""/>
          <p:cNvPicPr/>
          <p:nvPr/>
        </p:nvPicPr>
        <p:blipFill>
          <a:blip r:embed="rId5"/>
          <a:stretch/>
        </p:blipFill>
        <p:spPr>
          <a:xfrm>
            <a:off x="8839440" y="3134880"/>
            <a:ext cx="2511360" cy="1870560"/>
          </a:xfrm>
          <a:prstGeom prst="rect">
            <a:avLst/>
          </a:prstGeom>
          <a:ln>
            <a:noFill/>
          </a:ln>
        </p:spPr>
      </p:pic>
      <p:pic>
        <p:nvPicPr>
          <p:cNvPr id="2065" name="" descr=""/>
          <p:cNvPicPr/>
          <p:nvPr/>
        </p:nvPicPr>
        <p:blipFill>
          <a:blip r:embed="rId6"/>
          <a:stretch/>
        </p:blipFill>
        <p:spPr>
          <a:xfrm>
            <a:off x="506880" y="3322080"/>
            <a:ext cx="5542560" cy="1447920"/>
          </a:xfrm>
          <a:prstGeom prst="rect">
            <a:avLst/>
          </a:prstGeom>
          <a:ln>
            <a:noFill/>
          </a:ln>
        </p:spPr>
      </p:pic>
      <p:sp>
        <p:nvSpPr>
          <p:cNvPr id="2066" name="CustomShape 42"/>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When we have no interest in the value of the iterator in each iteration, we can use _ which just ignores ( doesn’t store ) the iteration’s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062"/>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2063"/>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7"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68" name="CustomShape 2"/>
          <p:cNvSpPr/>
          <p:nvPr/>
        </p:nvSpPr>
        <p:spPr>
          <a:xfrm>
            <a:off x="352440" y="1235160"/>
            <a:ext cx="16563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while</a:t>
            </a:r>
            <a:endParaRPr b="0" lang="en-US" sz="3600" spc="-1" strike="noStrike">
              <a:latin typeface="Arial"/>
            </a:endParaRPr>
          </a:p>
        </p:txBody>
      </p:sp>
      <p:sp>
        <p:nvSpPr>
          <p:cNvPr id="206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while loop keeps executing its scope until its condition is False, the loop stops at this point .</a:t>
            </a:r>
            <a:endParaRPr b="0" lang="en-US" sz="2200" spc="-1" strike="noStrike">
              <a:latin typeface="Arial"/>
            </a:endParaRPr>
          </a:p>
        </p:txBody>
      </p:sp>
      <p:pic>
        <p:nvPicPr>
          <p:cNvPr id="2070" name="Picture 11" descr=""/>
          <p:cNvPicPr/>
          <p:nvPr/>
        </p:nvPicPr>
        <p:blipFill>
          <a:blip r:embed="rId1"/>
          <a:stretch/>
        </p:blipFill>
        <p:spPr>
          <a:xfrm>
            <a:off x="11110680" y="123840"/>
            <a:ext cx="921240" cy="972360"/>
          </a:xfrm>
          <a:prstGeom prst="rect">
            <a:avLst/>
          </a:prstGeom>
          <a:ln>
            <a:noFill/>
          </a:ln>
        </p:spPr>
      </p:pic>
      <p:sp>
        <p:nvSpPr>
          <p:cNvPr id="207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8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08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08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8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08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0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10" name="" descr=""/>
          <p:cNvPicPr/>
          <p:nvPr/>
        </p:nvPicPr>
        <p:blipFill>
          <a:blip r:embed="rId5"/>
          <a:stretch/>
        </p:blipFill>
        <p:spPr>
          <a:xfrm>
            <a:off x="7223760" y="3474720"/>
            <a:ext cx="2648880" cy="1899360"/>
          </a:xfrm>
          <a:prstGeom prst="rect">
            <a:avLst/>
          </a:prstGeom>
          <a:ln>
            <a:noFill/>
          </a:ln>
        </p:spPr>
      </p:pic>
      <p:pic>
        <p:nvPicPr>
          <p:cNvPr id="2111" name="" descr=""/>
          <p:cNvPicPr/>
          <p:nvPr/>
        </p:nvPicPr>
        <p:blipFill>
          <a:blip r:embed="rId6"/>
          <a:stretch/>
        </p:blipFill>
        <p:spPr>
          <a:xfrm>
            <a:off x="1005840" y="3208320"/>
            <a:ext cx="3931920" cy="2458080"/>
          </a:xfrm>
          <a:prstGeom prst="rect">
            <a:avLst/>
          </a:prstGeom>
          <a:ln>
            <a:noFill/>
          </a:ln>
        </p:spPr>
      </p:pic>
    </p:spTree>
  </p:cSld>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11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2"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13" name="CustomShape 2"/>
          <p:cNvSpPr/>
          <p:nvPr/>
        </p:nvSpPr>
        <p:spPr>
          <a:xfrm>
            <a:off x="352440" y="1235160"/>
            <a:ext cx="8334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t>
            </a:r>
            <a:endParaRPr b="0" lang="en-US" sz="3600" spc="-1" strike="noStrike">
              <a:latin typeface="Arial"/>
            </a:endParaRPr>
          </a:p>
        </p:txBody>
      </p:sp>
      <p:sp>
        <p:nvSpPr>
          <p:cNvPr id="211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simpler way to write x=x+1 is x+=1, the same applies for all other arithmetic operations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E.g.</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x=x**2</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x**=2</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also</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x=x//7</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x//=7</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so on …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endParaRPr b="0" lang="en-US" sz="2200" spc="-1" strike="noStrike">
              <a:latin typeface="Arial"/>
            </a:endParaRPr>
          </a:p>
        </p:txBody>
      </p:sp>
      <p:pic>
        <p:nvPicPr>
          <p:cNvPr id="2115" name="Picture 11" descr=""/>
          <p:cNvPicPr/>
          <p:nvPr/>
        </p:nvPicPr>
        <p:blipFill>
          <a:blip r:embed="rId1"/>
          <a:stretch/>
        </p:blipFill>
        <p:spPr>
          <a:xfrm>
            <a:off x="11110680" y="123840"/>
            <a:ext cx="921240" cy="972360"/>
          </a:xfrm>
          <a:prstGeom prst="rect">
            <a:avLst/>
          </a:prstGeom>
          <a:ln>
            <a:noFill/>
          </a:ln>
        </p:spPr>
      </p:pic>
      <p:sp>
        <p:nvSpPr>
          <p:cNvPr id="211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2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13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13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3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13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3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5"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56" name="CustomShape 2"/>
          <p:cNvSpPr/>
          <p:nvPr/>
        </p:nvSpPr>
        <p:spPr>
          <a:xfrm>
            <a:off x="352440" y="1235160"/>
            <a:ext cx="45824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Ternary operator </a:t>
            </a:r>
            <a:endParaRPr b="0" lang="en-US" sz="3600" spc="-1" strike="noStrike">
              <a:latin typeface="Arial"/>
            </a:endParaRPr>
          </a:p>
        </p:txBody>
      </p:sp>
      <p:sp>
        <p:nvSpPr>
          <p:cNvPr id="2157"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Python doesn’t have the conventional ternary operator “condition ? true_exe:false_exe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but has a more descriptive statement : “true_exe if condition else false_exe”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58" name="Picture 11" descr=""/>
          <p:cNvPicPr/>
          <p:nvPr/>
        </p:nvPicPr>
        <p:blipFill>
          <a:blip r:embed="rId1"/>
          <a:stretch/>
        </p:blipFill>
        <p:spPr>
          <a:xfrm>
            <a:off x="11110680" y="123840"/>
            <a:ext cx="921240" cy="972360"/>
          </a:xfrm>
          <a:prstGeom prst="rect">
            <a:avLst/>
          </a:prstGeom>
          <a:ln>
            <a:noFill/>
          </a:ln>
        </p:spPr>
      </p:pic>
      <p:sp>
        <p:nvSpPr>
          <p:cNvPr id="2159"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0"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1"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2"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3"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4"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5"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6"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7"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8"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9"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0"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1"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72"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173"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174"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75"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176"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7"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8"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9"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0"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1"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2"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3"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4"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5"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6"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7"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8"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9"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0"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1"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2"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3"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4"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5"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6"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7"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98" name="" descr=""/>
          <p:cNvPicPr/>
          <p:nvPr/>
        </p:nvPicPr>
        <p:blipFill>
          <a:blip r:embed="rId5"/>
          <a:stretch/>
        </p:blipFill>
        <p:spPr>
          <a:xfrm>
            <a:off x="3315600" y="4937760"/>
            <a:ext cx="5560920" cy="992880"/>
          </a:xfrm>
          <a:prstGeom prst="rect">
            <a:avLst/>
          </a:prstGeom>
          <a:ln>
            <a:noFill/>
          </a:ln>
        </p:spPr>
      </p:pic>
      <p:pic>
        <p:nvPicPr>
          <p:cNvPr id="2199" name="" descr=""/>
          <p:cNvPicPr/>
          <p:nvPr/>
        </p:nvPicPr>
        <p:blipFill>
          <a:blip r:embed="rId6"/>
          <a:srcRect l="0" t="0" r="0" b="12018"/>
          <a:stretch/>
        </p:blipFill>
        <p:spPr>
          <a:xfrm>
            <a:off x="648000" y="3173760"/>
            <a:ext cx="10893240" cy="1580760"/>
          </a:xfrm>
          <a:prstGeom prst="rect">
            <a:avLst/>
          </a:prstGeom>
          <a:ln>
            <a:noFill/>
          </a:ln>
        </p:spPr>
      </p:pic>
      <p:sp>
        <p:nvSpPr>
          <p:cNvPr id="2200" name="CustomShape 40"/>
          <p:cNvSpPr/>
          <p:nvPr/>
        </p:nvSpPr>
        <p:spPr>
          <a:xfrm>
            <a:off x="548640" y="4297680"/>
            <a:ext cx="11155680" cy="493200"/>
          </a:xfrm>
          <a:prstGeom prst="rect">
            <a:avLst/>
          </a:prstGeom>
          <a:solidFill>
            <a:srgbClr val="ffffff"/>
          </a:solidFill>
          <a:ln>
            <a:noFill/>
          </a:ln>
        </p:spPr>
        <p:style>
          <a:lnRef idx="0"/>
          <a:fillRef idx="0"/>
          <a:effectRef idx="0"/>
          <a:fontRef idx="minor"/>
        </p:style>
      </p:sp>
      <p:sp>
        <p:nvSpPr>
          <p:cNvPr id="2201" name="CustomShape 41"/>
          <p:cNvSpPr/>
          <p:nvPr/>
        </p:nvSpPr>
        <p:spPr>
          <a:xfrm>
            <a:off x="3017520" y="5394960"/>
            <a:ext cx="6126480" cy="548640"/>
          </a:xfrm>
          <a:prstGeom prst="rect">
            <a:avLst/>
          </a:prstGeom>
          <a:solidFill>
            <a:srgbClr val="ffffff"/>
          </a:solidFill>
          <a:ln>
            <a:noFill/>
          </a:ln>
        </p:spPr>
        <p:style>
          <a:lnRef idx="0"/>
          <a:fillRef idx="0"/>
          <a:effectRef idx="0"/>
          <a:fontRef idx="minor"/>
        </p:style>
      </p:sp>
    </p:spTree>
  </p:cSld>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xit" presetID="1">
                                  <p:stCondLst>
                                    <p:cond delay="0"/>
                                  </p:stCondLst>
                                  <p:childTnLst>
                                    <p:set>
                                      <p:cBhvr>
                                        <p:cTn id="164" dur="0" fill="hold">
                                          <p:stCondLst>
                                            <p:cond delay="0"/>
                                          </p:stCondLst>
                                        </p:cTn>
                                        <p:tgtEl>
                                          <p:spTgt spid="2200"/>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xit" presetID="1">
                                  <p:stCondLst>
                                    <p:cond delay="0"/>
                                  </p:stCondLst>
                                  <p:childTnLst>
                                    <p:set>
                                      <p:cBhvr>
                                        <p:cTn id="168" dur="1" fill="hold">
                                          <p:stCondLst>
                                            <p:cond delay="0"/>
                                          </p:stCondLst>
                                        </p:cTn>
                                        <p:tgtEl>
                                          <p:spTgt spid="22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688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31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3960" cy="1230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66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1240" cy="972360"/>
          </a:xfrm>
          <a:prstGeom prst="rect">
            <a:avLst/>
          </a:prstGeom>
          <a:ln>
            <a:noFill/>
          </a:ln>
        </p:spPr>
      </p:pic>
      <p:sp>
        <p:nvSpPr>
          <p:cNvPr id="21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51"/>
          <a:stretch/>
        </p:blipFill>
        <p:spPr>
          <a:xfrm>
            <a:off x="216000" y="2324880"/>
            <a:ext cx="5340960" cy="3101760"/>
          </a:xfrm>
          <a:prstGeom prst="rect">
            <a:avLst/>
          </a:prstGeom>
          <a:ln>
            <a:noFill/>
          </a:ln>
        </p:spPr>
      </p:pic>
      <p:pic>
        <p:nvPicPr>
          <p:cNvPr id="253" name="" descr=""/>
          <p:cNvPicPr/>
          <p:nvPr/>
        </p:nvPicPr>
        <p:blipFill>
          <a:blip r:embed="rId6"/>
          <a:srcRect l="0" t="50214" r="5" b="0"/>
          <a:stretch/>
        </p:blipFill>
        <p:spPr>
          <a:xfrm>
            <a:off x="6294600" y="2324880"/>
            <a:ext cx="5674320" cy="3101760"/>
          </a:xfrm>
          <a:prstGeom prst="rect">
            <a:avLst/>
          </a:prstGeom>
          <a:ln>
            <a:noFill/>
          </a:ln>
        </p:spPr>
      </p:pic>
      <p:sp>
        <p:nvSpPr>
          <p:cNvPr id="254" name="CustomShape 40"/>
          <p:cNvSpPr/>
          <p:nvPr/>
        </p:nvSpPr>
        <p:spPr>
          <a:xfrm>
            <a:off x="11171880" y="5427720"/>
            <a:ext cx="1080720" cy="2538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2"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03" name="CustomShape 2"/>
          <p:cNvSpPr/>
          <p:nvPr/>
        </p:nvSpPr>
        <p:spPr>
          <a:xfrm>
            <a:off x="352440" y="1235160"/>
            <a:ext cx="47653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break &amp; continue </a:t>
            </a:r>
            <a:endParaRPr b="0" lang="en-US" sz="3600" spc="-1" strike="noStrike">
              <a:latin typeface="Arial"/>
            </a:endParaRPr>
          </a:p>
        </p:txBody>
      </p:sp>
      <p:sp>
        <p:nvSpPr>
          <p:cNvPr id="220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break keyword exits the enclosing running loop, and the continue statement causes the interpreter to stop executing the current iteration and start from the beginning of the loop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05" name="Picture 11" descr=""/>
          <p:cNvPicPr/>
          <p:nvPr/>
        </p:nvPicPr>
        <p:blipFill>
          <a:blip r:embed="rId1"/>
          <a:stretch/>
        </p:blipFill>
        <p:spPr>
          <a:xfrm>
            <a:off x="11110680" y="123840"/>
            <a:ext cx="921240" cy="972360"/>
          </a:xfrm>
          <a:prstGeom prst="rect">
            <a:avLst/>
          </a:prstGeom>
          <a:ln>
            <a:noFill/>
          </a:ln>
        </p:spPr>
      </p:pic>
      <p:sp>
        <p:nvSpPr>
          <p:cNvPr id="220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1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22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22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2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22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2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3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45" name="" descr=""/>
          <p:cNvPicPr/>
          <p:nvPr/>
        </p:nvPicPr>
        <p:blipFill>
          <a:blip r:embed="rId5"/>
          <a:stretch/>
        </p:blipFill>
        <p:spPr>
          <a:xfrm>
            <a:off x="8378640" y="3632400"/>
            <a:ext cx="1311120" cy="1996920"/>
          </a:xfrm>
          <a:prstGeom prst="rect">
            <a:avLst/>
          </a:prstGeom>
          <a:ln>
            <a:noFill/>
          </a:ln>
        </p:spPr>
      </p:pic>
      <p:pic>
        <p:nvPicPr>
          <p:cNvPr id="2246" name="" descr=""/>
          <p:cNvPicPr/>
          <p:nvPr/>
        </p:nvPicPr>
        <p:blipFill>
          <a:blip r:embed="rId6"/>
          <a:stretch/>
        </p:blipFill>
        <p:spPr>
          <a:xfrm>
            <a:off x="1828800" y="3107520"/>
            <a:ext cx="5001120" cy="3107520"/>
          </a:xfrm>
          <a:prstGeom prst="rect">
            <a:avLst/>
          </a:prstGeom>
          <a:ln>
            <a:noFill/>
          </a:ln>
        </p:spPr>
      </p:pic>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7" name="CustomShape 1"/>
          <p:cNvSpPr/>
          <p:nvPr/>
        </p:nvSpPr>
        <p:spPr>
          <a:xfrm>
            <a:off x="352440" y="324000"/>
            <a:ext cx="915444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48" name="CustomShape 2"/>
          <p:cNvSpPr/>
          <p:nvPr/>
        </p:nvSpPr>
        <p:spPr>
          <a:xfrm>
            <a:off x="352440" y="1235160"/>
            <a:ext cx="42166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 after loops </a:t>
            </a:r>
            <a:endParaRPr b="0" lang="en-US" sz="3600" spc="-1" strike="noStrike">
              <a:latin typeface="Arial"/>
            </a:endParaRPr>
          </a:p>
        </p:txBody>
      </p:sp>
      <p:sp>
        <p:nvSpPr>
          <p:cNvPr id="224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else statement after a loop would execute if the condition of the loop ever evaluates to False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50" name="Picture 11" descr=""/>
          <p:cNvPicPr/>
          <p:nvPr/>
        </p:nvPicPr>
        <p:blipFill>
          <a:blip r:embed="rId1"/>
          <a:stretch/>
        </p:blipFill>
        <p:spPr>
          <a:xfrm>
            <a:off x="11110680" y="123840"/>
            <a:ext cx="921240" cy="972360"/>
          </a:xfrm>
          <a:prstGeom prst="rect">
            <a:avLst/>
          </a:prstGeom>
          <a:ln>
            <a:noFill/>
          </a:ln>
        </p:spPr>
      </p:pic>
      <p:sp>
        <p:nvSpPr>
          <p:cNvPr id="225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26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26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6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26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8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90" name="" descr=""/>
          <p:cNvPicPr/>
          <p:nvPr/>
        </p:nvPicPr>
        <p:blipFill>
          <a:blip r:embed="rId5"/>
          <a:stretch/>
        </p:blipFill>
        <p:spPr>
          <a:xfrm>
            <a:off x="7132320" y="3017520"/>
            <a:ext cx="1873080" cy="2806560"/>
          </a:xfrm>
          <a:prstGeom prst="rect">
            <a:avLst/>
          </a:prstGeom>
          <a:ln>
            <a:noFill/>
          </a:ln>
        </p:spPr>
      </p:pic>
      <p:pic>
        <p:nvPicPr>
          <p:cNvPr id="2291" name="" descr=""/>
          <p:cNvPicPr/>
          <p:nvPr/>
        </p:nvPicPr>
        <p:blipFill>
          <a:blip r:embed="rId6"/>
          <a:stretch/>
        </p:blipFill>
        <p:spPr>
          <a:xfrm>
            <a:off x="1874880" y="2730240"/>
            <a:ext cx="4340160" cy="3445200"/>
          </a:xfrm>
          <a:prstGeom prst="rect">
            <a:avLst/>
          </a:prstGeom>
          <a:ln>
            <a:noFill/>
          </a:ln>
        </p:spPr>
      </p:pic>
    </p:spTree>
  </p:cSld>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29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2"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293" name="CustomShape 2"/>
          <p:cNvSpPr/>
          <p:nvPr/>
        </p:nvSpPr>
        <p:spPr>
          <a:xfrm>
            <a:off x="352440" y="1235160"/>
            <a:ext cx="27540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 </a:t>
            </a:r>
            <a:endParaRPr b="0" lang="en-US" sz="3600" spc="-1" strike="noStrike">
              <a:latin typeface="Arial"/>
            </a:endParaRPr>
          </a:p>
        </p:txBody>
      </p:sp>
      <p:sp>
        <p:nvSpPr>
          <p:cNvPr id="229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function is defined with def keyword followed by the name of the function followed by a couple of parentheses that holds the function’s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95" name="Picture 11" descr=""/>
          <p:cNvPicPr/>
          <p:nvPr/>
        </p:nvPicPr>
        <p:blipFill>
          <a:blip r:embed="rId1"/>
          <a:stretch/>
        </p:blipFill>
        <p:spPr>
          <a:xfrm>
            <a:off x="11110680" y="123840"/>
            <a:ext cx="921240" cy="972360"/>
          </a:xfrm>
          <a:prstGeom prst="rect">
            <a:avLst/>
          </a:prstGeom>
          <a:ln>
            <a:noFill/>
          </a:ln>
        </p:spPr>
      </p:pic>
      <p:sp>
        <p:nvSpPr>
          <p:cNvPr id="229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0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31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31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1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31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1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2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35" name="" descr=""/>
          <p:cNvPicPr/>
          <p:nvPr/>
        </p:nvPicPr>
        <p:blipFill>
          <a:blip r:embed="rId5"/>
          <a:stretch/>
        </p:blipFill>
        <p:spPr>
          <a:xfrm>
            <a:off x="1577880" y="3599280"/>
            <a:ext cx="9033840" cy="1826280"/>
          </a:xfrm>
          <a:prstGeom prst="rect">
            <a:avLst/>
          </a:prstGeom>
          <a:ln>
            <a:noFill/>
          </a:ln>
        </p:spPr>
      </p:pic>
    </p:spTree>
  </p:cSld>
  <p:timing>
    <p:tnLst>
      <p:par>
        <p:cTn id="177" dur="indefinite" restart="never" nodeType="tmRoot">
          <p:childTnLst>
            <p:seq>
              <p:cTn id="178"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36"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37" name="CustomShape 2"/>
          <p:cNvSpPr/>
          <p:nvPr/>
        </p:nvSpPr>
        <p:spPr>
          <a:xfrm>
            <a:off x="352440" y="1235160"/>
            <a:ext cx="30283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Invocation  </a:t>
            </a:r>
            <a:endParaRPr b="0" lang="en-US" sz="3600" spc="-1" strike="noStrike">
              <a:latin typeface="Arial"/>
            </a:endParaRPr>
          </a:p>
        </p:txBody>
      </p:sp>
      <p:sp>
        <p:nvSpPr>
          <p:cNvPr id="233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write the name of the function followed by a couple of parentheses holding the passed arguments or empty parentheses in case the function can take no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39" name="Picture 11" descr=""/>
          <p:cNvPicPr/>
          <p:nvPr/>
        </p:nvPicPr>
        <p:blipFill>
          <a:blip r:embed="rId1"/>
          <a:stretch/>
        </p:blipFill>
        <p:spPr>
          <a:xfrm>
            <a:off x="11110680" y="123840"/>
            <a:ext cx="921240" cy="972360"/>
          </a:xfrm>
          <a:prstGeom prst="rect">
            <a:avLst/>
          </a:prstGeom>
          <a:ln>
            <a:noFill/>
          </a:ln>
        </p:spPr>
      </p:pic>
      <p:sp>
        <p:nvSpPr>
          <p:cNvPr id="234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5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35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35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5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35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7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79" name="" descr=""/>
          <p:cNvPicPr/>
          <p:nvPr/>
        </p:nvPicPr>
        <p:blipFill>
          <a:blip r:embed="rId5"/>
          <a:srcRect l="0" t="0" r="0" b="17636"/>
          <a:stretch/>
        </p:blipFill>
        <p:spPr>
          <a:xfrm>
            <a:off x="656640" y="3097800"/>
            <a:ext cx="5301000" cy="1379880"/>
          </a:xfrm>
          <a:prstGeom prst="rect">
            <a:avLst/>
          </a:prstGeom>
          <a:ln>
            <a:noFill/>
          </a:ln>
        </p:spPr>
      </p:pic>
      <p:sp>
        <p:nvSpPr>
          <p:cNvPr id="2380" name="CustomShape 40"/>
          <p:cNvSpPr/>
          <p:nvPr/>
        </p:nvSpPr>
        <p:spPr>
          <a:xfrm>
            <a:off x="6194160" y="3189960"/>
            <a:ext cx="5141880" cy="1160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But this code won’t output the return value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because we didn’t print It, when we run python</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file any return value for each line of code is not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outputted like in the interpreter .</a:t>
            </a:r>
            <a:endParaRPr b="0" lang="en-US" sz="1800" spc="-1" strike="noStrike">
              <a:latin typeface="Arial"/>
            </a:endParaRPr>
          </a:p>
        </p:txBody>
      </p:sp>
      <p:pic>
        <p:nvPicPr>
          <p:cNvPr id="2381" name="" descr=""/>
          <p:cNvPicPr/>
          <p:nvPr/>
        </p:nvPicPr>
        <p:blipFill>
          <a:blip r:embed="rId6"/>
          <a:srcRect l="0" t="5862" r="0" b="5766"/>
          <a:stretch/>
        </p:blipFill>
        <p:spPr>
          <a:xfrm>
            <a:off x="676080" y="4718880"/>
            <a:ext cx="5301000" cy="1368720"/>
          </a:xfrm>
          <a:prstGeom prst="rect">
            <a:avLst/>
          </a:prstGeom>
          <a:ln>
            <a:noFill/>
          </a:ln>
        </p:spPr>
      </p:pic>
      <p:sp>
        <p:nvSpPr>
          <p:cNvPr id="2382" name="CustomShape 41"/>
          <p:cNvSpPr/>
          <p:nvPr/>
        </p:nvSpPr>
        <p:spPr>
          <a:xfrm>
            <a:off x="7725960" y="5303520"/>
            <a:ext cx="1599840" cy="356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11</a:t>
            </a:r>
            <a:endParaRPr b="0" lang="en-US" sz="1800" spc="-1" strike="noStrike">
              <a:latin typeface="Arial"/>
            </a:endParaRPr>
          </a:p>
        </p:txBody>
      </p:sp>
    </p:spTree>
  </p:cSld>
  <p:timing>
    <p:tnLst>
      <p:par>
        <p:cTn id="179" dur="indefinite" restart="never" nodeType="tmRoot">
          <p:childTnLst>
            <p:seq>
              <p:cTn id="180"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3"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84" name="CustomShape 2"/>
          <p:cNvSpPr/>
          <p:nvPr/>
        </p:nvSpPr>
        <p:spPr>
          <a:xfrm>
            <a:off x="352440" y="1235160"/>
            <a:ext cx="41256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Empty function </a:t>
            </a:r>
            <a:endParaRPr b="0" lang="en-US" sz="3600" spc="-1" strike="noStrike">
              <a:latin typeface="Arial"/>
            </a:endParaRPr>
          </a:p>
        </p:txBody>
      </p:sp>
      <p:sp>
        <p:nvSpPr>
          <p:cNvPr id="2385"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can’t write a function in python and just leave it empty . We use pass keyword in this case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such a function doesn’t return anything in this case, when we invoke it inside print() we get None, which means no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86" name="Picture 11" descr=""/>
          <p:cNvPicPr/>
          <p:nvPr/>
        </p:nvPicPr>
        <p:blipFill>
          <a:blip r:embed="rId1"/>
          <a:stretch/>
        </p:blipFill>
        <p:spPr>
          <a:xfrm>
            <a:off x="11110680" y="123840"/>
            <a:ext cx="921240" cy="972360"/>
          </a:xfrm>
          <a:prstGeom prst="rect">
            <a:avLst/>
          </a:prstGeom>
          <a:ln>
            <a:noFill/>
          </a:ln>
        </p:spPr>
      </p:pic>
      <p:sp>
        <p:nvSpPr>
          <p:cNvPr id="2387"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8"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9"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0"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1"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2"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3"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4"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5"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6"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7"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8"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9"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00"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401"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402"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03"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404"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5"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6"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7"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8"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9"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10"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1"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2"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3"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4"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5"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6"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17"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8"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9"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0"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1"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2"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3"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4"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5"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26" name="" descr=""/>
          <p:cNvPicPr/>
          <p:nvPr/>
        </p:nvPicPr>
        <p:blipFill>
          <a:blip r:embed="rId5"/>
          <a:stretch/>
        </p:blipFill>
        <p:spPr>
          <a:xfrm>
            <a:off x="3993480" y="3013920"/>
            <a:ext cx="4202640" cy="1829880"/>
          </a:xfrm>
          <a:prstGeom prst="rect">
            <a:avLst/>
          </a:prstGeom>
          <a:ln>
            <a:noFill/>
          </a:ln>
        </p:spPr>
      </p:pic>
    </p:spTree>
  </p:cSld>
  <p:timing>
    <p:tnLst>
      <p:par>
        <p:cTn id="181" dur="indefinite" restart="never" nodeType="tmRoot">
          <p:childTnLst>
            <p:seq>
              <p:cTn id="182" dur="indefinite" nodeType="mainSeq">
                <p:childTnLst>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2385">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7"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28" name="CustomShape 2"/>
          <p:cNvSpPr/>
          <p:nvPr/>
        </p:nvSpPr>
        <p:spPr>
          <a:xfrm>
            <a:off x="352440" y="1235160"/>
            <a:ext cx="19310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return </a:t>
            </a:r>
            <a:endParaRPr b="0" lang="en-US" sz="3600" spc="-1" strike="noStrike">
              <a:latin typeface="Arial"/>
            </a:endParaRPr>
          </a:p>
        </p:txBody>
      </p:sp>
      <p:sp>
        <p:nvSpPr>
          <p:cNvPr id="2429"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return keyword is used to return a value to the caller of the function .We can use it multiple times in one function based on some sort of conditions and we can never use it at all which in this case the function would finish executing and return None, we can also explicitly return None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30" name="Picture 11" descr=""/>
          <p:cNvPicPr/>
          <p:nvPr/>
        </p:nvPicPr>
        <p:blipFill>
          <a:blip r:embed="rId1"/>
          <a:stretch/>
        </p:blipFill>
        <p:spPr>
          <a:xfrm>
            <a:off x="11110680" y="123840"/>
            <a:ext cx="921240" cy="972360"/>
          </a:xfrm>
          <a:prstGeom prst="rect">
            <a:avLst/>
          </a:prstGeom>
          <a:ln>
            <a:noFill/>
          </a:ln>
        </p:spPr>
      </p:pic>
      <p:sp>
        <p:nvSpPr>
          <p:cNvPr id="2431"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2"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3"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4"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5"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6"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7"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8"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9"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0"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1"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2"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3"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44"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445"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446"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47"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448"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9"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0"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1"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2"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3"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4"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5"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6"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7"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8"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9"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0"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61"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2"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3"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4"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5"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6"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7"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8"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9"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70" name="" descr=""/>
          <p:cNvPicPr/>
          <p:nvPr/>
        </p:nvPicPr>
        <p:blipFill>
          <a:blip r:embed="rId5"/>
          <a:stretch/>
        </p:blipFill>
        <p:spPr>
          <a:xfrm>
            <a:off x="3863160" y="3411000"/>
            <a:ext cx="4462920" cy="2616480"/>
          </a:xfrm>
          <a:prstGeom prst="rect">
            <a:avLst/>
          </a:prstGeom>
          <a:ln>
            <a:noFill/>
          </a:ln>
        </p:spPr>
      </p:pic>
      <p:sp>
        <p:nvSpPr>
          <p:cNvPr id="2471" name="TextShape 40"/>
          <p:cNvSpPr txBox="1"/>
          <p:nvPr/>
        </p:nvSpPr>
        <p:spPr>
          <a:xfrm>
            <a:off x="8503920" y="4297680"/>
            <a:ext cx="3566160" cy="626760"/>
          </a:xfrm>
          <a:prstGeom prst="rect">
            <a:avLst/>
          </a:prstGeom>
          <a:noFill/>
          <a:ln>
            <a:noFill/>
          </a:ln>
        </p:spPr>
        <p:txBody>
          <a:bodyPr lIns="90000" rIns="90000" tIns="45000" bIns="45000"/>
          <a:p>
            <a:r>
              <a:rPr b="0" lang="en-US" sz="1800" spc="-1" strike="noStrike">
                <a:solidFill>
                  <a:srgbClr val="ce181e"/>
                </a:solidFill>
                <a:latin typeface="Manjari Bold"/>
              </a:rPr>
              <a:t>None doesn’t output in the</a:t>
            </a:r>
            <a:endParaRPr b="0" lang="en-US" sz="1800" spc="-1" strike="noStrike">
              <a:solidFill>
                <a:srgbClr val="ce181e"/>
              </a:solidFill>
              <a:latin typeface="Manjari Bold"/>
            </a:endParaRPr>
          </a:p>
          <a:p>
            <a:r>
              <a:rPr b="0" lang="en-US" sz="1800" spc="-1" strike="noStrike">
                <a:solidFill>
                  <a:srgbClr val="ce181e"/>
                </a:solidFill>
                <a:latin typeface="Manjari Bold"/>
              </a:rPr>
              <a:t>interpreter unless it’s printed .</a:t>
            </a:r>
            <a:endParaRPr b="0" lang="en-US" sz="1800" spc="-1" strike="noStrike">
              <a:solidFill>
                <a:srgbClr val="ce181e"/>
              </a:solidFill>
              <a:latin typeface="Manjari Bold"/>
            </a:endParaRPr>
          </a:p>
        </p:txBody>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2"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73" name="CustomShape 2"/>
          <p:cNvSpPr/>
          <p:nvPr/>
        </p:nvSpPr>
        <p:spPr>
          <a:xfrm>
            <a:off x="352440" y="1235160"/>
            <a:ext cx="50400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Default arguments</a:t>
            </a:r>
            <a:endParaRPr b="0" lang="en-US" sz="3600" spc="-1" strike="noStrike">
              <a:latin typeface="Arial"/>
            </a:endParaRPr>
          </a:p>
        </p:txBody>
      </p:sp>
      <p:sp>
        <p:nvSpPr>
          <p:cNvPr id="2474"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argument can have a default value to be used in case no value was passed for its parameter to the function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The code above outputs “K-Vector”, the first parameter has a passed argument but the second parameter doesn’t have an argument so it uses its default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75" name="Picture 11" descr=""/>
          <p:cNvPicPr/>
          <p:nvPr/>
        </p:nvPicPr>
        <p:blipFill>
          <a:blip r:embed="rId1"/>
          <a:stretch/>
        </p:blipFill>
        <p:spPr>
          <a:xfrm>
            <a:off x="11110680" y="123840"/>
            <a:ext cx="921240" cy="972360"/>
          </a:xfrm>
          <a:prstGeom prst="rect">
            <a:avLst/>
          </a:prstGeom>
          <a:ln>
            <a:noFill/>
          </a:ln>
        </p:spPr>
      </p:pic>
      <p:sp>
        <p:nvSpPr>
          <p:cNvPr id="2476"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7"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8"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9"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0"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1"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2"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3"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4"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5"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6"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7"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8"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89"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490"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491"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92"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493"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4"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5"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6"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7"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8"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99"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0"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1"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2"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3"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4"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5"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06"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7"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8"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9"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0"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1"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2"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3"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4"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15" name="" descr=""/>
          <p:cNvPicPr/>
          <p:nvPr/>
        </p:nvPicPr>
        <p:blipFill>
          <a:blip r:embed="rId5"/>
          <a:stretch/>
        </p:blipFill>
        <p:spPr>
          <a:xfrm>
            <a:off x="2781000" y="3209760"/>
            <a:ext cx="6627600" cy="1631160"/>
          </a:xfrm>
          <a:prstGeom prst="rect">
            <a:avLst/>
          </a:prstGeom>
          <a:ln>
            <a:noFill/>
          </a:ln>
        </p:spPr>
      </p:pic>
    </p:spTree>
  </p:cSld>
  <p:timing>
    <p:tnLst>
      <p:par>
        <p:cTn id="189" dur="indefinite" restart="never" nodeType="tmRoot">
          <p:childTnLst>
            <p:seq>
              <p:cTn id="190" dur="indefinite" nodeType="mainSeq">
                <p:childTnLst>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2474">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6"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17" name="CustomShape 2"/>
          <p:cNvSpPr/>
          <p:nvPr/>
        </p:nvSpPr>
        <p:spPr>
          <a:xfrm>
            <a:off x="352440" y="1235160"/>
            <a:ext cx="439992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print() &amp; input()</a:t>
            </a:r>
            <a:endParaRPr b="0" lang="en-US" sz="3600" spc="-1" strike="noStrike">
              <a:latin typeface="Arial"/>
            </a:endParaRPr>
          </a:p>
        </p:txBody>
      </p:sp>
      <p:sp>
        <p:nvSpPr>
          <p:cNvPr id="251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print() is used to output the value it gets to the console, it behaves differently with different data types.</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input() in the other hand is used to retrieve an input from the console and it only gets the input as a string, so sometimes we need to convert it to a different data type before working with it, input also takes an argument and outputs it before asking for input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19" name="Picture 11" descr=""/>
          <p:cNvPicPr/>
          <p:nvPr/>
        </p:nvPicPr>
        <p:blipFill>
          <a:blip r:embed="rId1"/>
          <a:stretch/>
        </p:blipFill>
        <p:spPr>
          <a:xfrm>
            <a:off x="11110680" y="123840"/>
            <a:ext cx="921240" cy="972360"/>
          </a:xfrm>
          <a:prstGeom prst="rect">
            <a:avLst/>
          </a:prstGeom>
          <a:ln>
            <a:noFill/>
          </a:ln>
        </p:spPr>
      </p:pic>
      <p:sp>
        <p:nvSpPr>
          <p:cNvPr id="252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3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53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53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3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53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5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59" name="" descr=""/>
          <p:cNvPicPr/>
          <p:nvPr/>
        </p:nvPicPr>
        <p:blipFill>
          <a:blip r:embed="rId5"/>
          <a:stretch/>
        </p:blipFill>
        <p:spPr>
          <a:xfrm>
            <a:off x="3085920" y="4261680"/>
            <a:ext cx="6017400" cy="1593720"/>
          </a:xfrm>
          <a:prstGeom prst="rect">
            <a:avLst/>
          </a:prstGeom>
          <a:ln>
            <a:noFill/>
          </a:ln>
        </p:spPr>
      </p:pic>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0"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61" name="CustomShape 2"/>
          <p:cNvSpPr/>
          <p:nvPr/>
        </p:nvSpPr>
        <p:spPr>
          <a:xfrm>
            <a:off x="352440" y="1235160"/>
            <a:ext cx="87894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562"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563" name="Picture 11" descr=""/>
          <p:cNvPicPr/>
          <p:nvPr/>
        </p:nvPicPr>
        <p:blipFill>
          <a:blip r:embed="rId1"/>
          <a:stretch/>
        </p:blipFill>
        <p:spPr>
          <a:xfrm>
            <a:off x="11110680" y="123840"/>
            <a:ext cx="921240" cy="972360"/>
          </a:xfrm>
          <a:prstGeom prst="rect">
            <a:avLst/>
          </a:prstGeom>
          <a:ln>
            <a:noFill/>
          </a:ln>
        </p:spPr>
      </p:pic>
      <p:sp>
        <p:nvSpPr>
          <p:cNvPr id="2564"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5"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6"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7"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8"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9"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0"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1"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2"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3"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4"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5"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6"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77"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578"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579"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80"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581"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2"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3"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4"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5"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6"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87"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8"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9"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0"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1"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2"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3"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94"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5"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6"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7"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8"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9"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0"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01"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02"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03" name="" descr=""/>
          <p:cNvPicPr/>
          <p:nvPr/>
        </p:nvPicPr>
        <p:blipFill>
          <a:blip r:embed="rId5"/>
          <a:stretch/>
        </p:blipFill>
        <p:spPr>
          <a:xfrm>
            <a:off x="7828560" y="2526840"/>
            <a:ext cx="1279440" cy="2745360"/>
          </a:xfrm>
          <a:prstGeom prst="rect">
            <a:avLst/>
          </a:prstGeom>
          <a:ln>
            <a:noFill/>
          </a:ln>
        </p:spPr>
      </p:pic>
      <p:pic>
        <p:nvPicPr>
          <p:cNvPr id="2604" name="" descr=""/>
          <p:cNvPicPr/>
          <p:nvPr/>
        </p:nvPicPr>
        <p:blipFill>
          <a:blip r:embed="rId6"/>
          <a:stretch/>
        </p:blipFill>
        <p:spPr>
          <a:xfrm>
            <a:off x="1161000" y="2406960"/>
            <a:ext cx="5112360" cy="3016800"/>
          </a:xfrm>
          <a:prstGeom prst="rect">
            <a:avLst/>
          </a:prstGeom>
          <a:ln>
            <a:noFill/>
          </a:ln>
        </p:spPr>
      </p:pic>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5"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06" name="CustomShape 2"/>
          <p:cNvSpPr/>
          <p:nvPr/>
        </p:nvSpPr>
        <p:spPr>
          <a:xfrm>
            <a:off x="352440" y="1235160"/>
            <a:ext cx="87894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607"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608" name="Picture 11" descr=""/>
          <p:cNvPicPr/>
          <p:nvPr/>
        </p:nvPicPr>
        <p:blipFill>
          <a:blip r:embed="rId1"/>
          <a:stretch/>
        </p:blipFill>
        <p:spPr>
          <a:xfrm>
            <a:off x="11110680" y="123840"/>
            <a:ext cx="921240" cy="972360"/>
          </a:xfrm>
          <a:prstGeom prst="rect">
            <a:avLst/>
          </a:prstGeom>
          <a:ln>
            <a:noFill/>
          </a:ln>
        </p:spPr>
      </p:pic>
      <p:sp>
        <p:nvSpPr>
          <p:cNvPr id="2609"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0"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1"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2"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3"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4"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5"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6"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7"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8"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9"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0"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1"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22"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623"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624"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25"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626"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7"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8"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9"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0"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1"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2"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3"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4"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5"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6"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7"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8"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9"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0"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1"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2"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3"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4"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5"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6"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7"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48" name="" descr=""/>
          <p:cNvPicPr/>
          <p:nvPr/>
        </p:nvPicPr>
        <p:blipFill>
          <a:blip r:embed="rId5"/>
          <a:stretch/>
        </p:blipFill>
        <p:spPr>
          <a:xfrm>
            <a:off x="5063040" y="3654720"/>
            <a:ext cx="7047360" cy="781920"/>
          </a:xfrm>
          <a:prstGeom prst="rect">
            <a:avLst/>
          </a:prstGeom>
          <a:ln>
            <a:noFill/>
          </a:ln>
        </p:spPr>
      </p:pic>
      <p:pic>
        <p:nvPicPr>
          <p:cNvPr id="2649" name="" descr=""/>
          <p:cNvPicPr/>
          <p:nvPr/>
        </p:nvPicPr>
        <p:blipFill>
          <a:blip r:embed="rId6"/>
          <a:stretch/>
        </p:blipFill>
        <p:spPr>
          <a:xfrm>
            <a:off x="235800" y="2572200"/>
            <a:ext cx="4617000" cy="2912040"/>
          </a:xfrm>
          <a:prstGeom prst="rect">
            <a:avLst/>
          </a:prstGeom>
          <a:ln>
            <a:noFill/>
          </a:ln>
        </p:spPr>
      </p:pic>
      <p:sp>
        <p:nvSpPr>
          <p:cNvPr id="2650" name="TextShape 40"/>
          <p:cNvSpPr txBox="1"/>
          <p:nvPr/>
        </p:nvSpPr>
        <p:spPr>
          <a:xfrm>
            <a:off x="5483520" y="4720680"/>
            <a:ext cx="6708600" cy="894960"/>
          </a:xfrm>
          <a:prstGeom prst="rect">
            <a:avLst/>
          </a:prstGeom>
          <a:noFill/>
          <a:ln>
            <a:noFill/>
          </a:ln>
        </p:spPr>
        <p:txBody>
          <a:bodyPr lIns="90000" rIns="90000" tIns="45000" bIns="45000"/>
          <a:p>
            <a:r>
              <a:rPr b="0" lang="en-US" sz="1800" spc="-1" strike="noStrike">
                <a:solidFill>
                  <a:srgbClr val="ce181e"/>
                </a:solidFill>
                <a:latin typeface="Manjari Bold"/>
              </a:rPr>
              <a:t>The code won’t compile with syntax errors, so we can’t even</a:t>
            </a:r>
            <a:endParaRPr b="0" lang="en-US" sz="1800" spc="-1" strike="noStrike">
              <a:solidFill>
                <a:srgbClr val="ce181e"/>
              </a:solidFill>
              <a:latin typeface="Manjari Bold"/>
            </a:endParaRPr>
          </a:p>
          <a:p>
            <a:r>
              <a:rPr b="0" lang="en-US" sz="1800" spc="-1" strike="noStrike">
                <a:solidFill>
                  <a:srgbClr val="ce181e"/>
                </a:solidFill>
                <a:latin typeface="Manjari Bold"/>
              </a:rPr>
              <a:t>see the output of the first few lines although the error is in </a:t>
            </a:r>
            <a:endParaRPr b="0" lang="en-US" sz="1800" spc="-1" strike="noStrike">
              <a:solidFill>
                <a:srgbClr val="ce181e"/>
              </a:solidFill>
              <a:latin typeface="Manjari Bold"/>
            </a:endParaRPr>
          </a:p>
          <a:p>
            <a:r>
              <a:rPr b="0" lang="en-US" sz="1800" spc="-1" strike="noStrike">
                <a:solidFill>
                  <a:srgbClr val="ce181e"/>
                </a:solidFill>
                <a:latin typeface="Manjari Bold"/>
              </a:rPr>
              <a:t>the last line .</a:t>
            </a:r>
            <a:endParaRPr b="0" lang="en-US" sz="1800" spc="-1" strike="noStrike">
              <a:solidFill>
                <a:srgbClr val="ce181e"/>
              </a:solidFill>
              <a:latin typeface="Manjari Bold"/>
            </a:endParaRPr>
          </a:p>
        </p:txBody>
      </p:sp>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384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369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0240" cy="2935800"/>
          </a:xfrm>
          <a:prstGeom prst="rect">
            <a:avLst/>
          </a:prstGeom>
          <a:ln>
            <a:noFill/>
          </a:ln>
        </p:spPr>
      </p:pic>
      <p:sp>
        <p:nvSpPr>
          <p:cNvPr id="25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1240" cy="972360"/>
          </a:xfrm>
          <a:prstGeom prst="rect">
            <a:avLst/>
          </a:prstGeom>
          <a:ln>
            <a:noFill/>
          </a:ln>
        </p:spPr>
      </p:pic>
      <p:sp>
        <p:nvSpPr>
          <p:cNvPr id="26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1"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52" name="CustomShape 2"/>
          <p:cNvSpPr/>
          <p:nvPr/>
        </p:nvSpPr>
        <p:spPr>
          <a:xfrm>
            <a:off x="352440" y="1235160"/>
            <a:ext cx="16570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*args</a:t>
            </a:r>
            <a:endParaRPr b="0" lang="en-US" sz="3600" spc="-1" strike="noStrike">
              <a:latin typeface="Arial"/>
            </a:endParaRPr>
          </a:p>
        </p:txBody>
      </p:sp>
      <p:sp>
        <p:nvSpPr>
          <p:cNvPr id="2653"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*args is used to collect an unlimited number or positional arguments and stores them inside a tuple called args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54" name="Picture 11" descr=""/>
          <p:cNvPicPr/>
          <p:nvPr/>
        </p:nvPicPr>
        <p:blipFill>
          <a:blip r:embed="rId1"/>
          <a:stretch/>
        </p:blipFill>
        <p:spPr>
          <a:xfrm>
            <a:off x="11110680" y="123840"/>
            <a:ext cx="921240" cy="972360"/>
          </a:xfrm>
          <a:prstGeom prst="rect">
            <a:avLst/>
          </a:prstGeom>
          <a:ln>
            <a:noFill/>
          </a:ln>
        </p:spPr>
      </p:pic>
      <p:sp>
        <p:nvSpPr>
          <p:cNvPr id="2655"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6"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7"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8"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9"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0"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1"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2"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3"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4"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5"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6"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7"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68"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669"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670"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71"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672"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3"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4"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5"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6"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7"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78"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9"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0"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1"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2"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3"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4"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85"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6"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7"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8"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9"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0"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1"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92"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93"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94" name="" descr=""/>
          <p:cNvPicPr/>
          <p:nvPr/>
        </p:nvPicPr>
        <p:blipFill>
          <a:blip r:embed="rId5"/>
          <a:stretch/>
        </p:blipFill>
        <p:spPr>
          <a:xfrm>
            <a:off x="4386600" y="5029200"/>
            <a:ext cx="3416760" cy="1003680"/>
          </a:xfrm>
          <a:prstGeom prst="rect">
            <a:avLst/>
          </a:prstGeom>
          <a:ln>
            <a:noFill/>
          </a:ln>
        </p:spPr>
      </p:pic>
      <p:pic>
        <p:nvPicPr>
          <p:cNvPr id="2695" name="" descr=""/>
          <p:cNvPicPr/>
          <p:nvPr/>
        </p:nvPicPr>
        <p:blipFill>
          <a:blip r:embed="rId6"/>
          <a:stretch/>
        </p:blipFill>
        <p:spPr>
          <a:xfrm>
            <a:off x="2095560" y="3200400"/>
            <a:ext cx="7998480" cy="1654920"/>
          </a:xfrm>
          <a:prstGeom prst="rect">
            <a:avLst/>
          </a:prstGeom>
          <a:ln>
            <a:noFill/>
          </a:ln>
        </p:spPr>
      </p:pic>
    </p:spTree>
  </p:cSld>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69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6" name="CustomShape 1"/>
          <p:cNvSpPr/>
          <p:nvPr/>
        </p:nvSpPr>
        <p:spPr>
          <a:xfrm>
            <a:off x="352440" y="324000"/>
            <a:ext cx="385128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97" name="CustomShape 2"/>
          <p:cNvSpPr/>
          <p:nvPr/>
        </p:nvSpPr>
        <p:spPr>
          <a:xfrm>
            <a:off x="352440" y="1235160"/>
            <a:ext cx="21142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**kargs</a:t>
            </a:r>
            <a:endParaRPr b="0" lang="en-US" sz="3600" spc="-1" strike="noStrike">
              <a:latin typeface="Arial"/>
            </a:endParaRPr>
          </a:p>
        </p:txBody>
      </p:sp>
      <p:sp>
        <p:nvSpPr>
          <p:cNvPr id="269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*kargs is used to collect an unlimited number or named arguments and stores them inside a dictionary called kargs with the key being the parameter and the value being the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99" name="Picture 11" descr=""/>
          <p:cNvPicPr/>
          <p:nvPr/>
        </p:nvPicPr>
        <p:blipFill>
          <a:blip r:embed="rId1"/>
          <a:stretch/>
        </p:blipFill>
        <p:spPr>
          <a:xfrm>
            <a:off x="11110680" y="123840"/>
            <a:ext cx="921240" cy="972360"/>
          </a:xfrm>
          <a:prstGeom prst="rect">
            <a:avLst/>
          </a:prstGeom>
          <a:ln>
            <a:noFill/>
          </a:ln>
        </p:spPr>
      </p:pic>
      <p:sp>
        <p:nvSpPr>
          <p:cNvPr id="270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1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71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71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1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71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2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3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39" name="" descr=""/>
          <p:cNvPicPr/>
          <p:nvPr/>
        </p:nvPicPr>
        <p:blipFill>
          <a:blip r:embed="rId5"/>
          <a:stretch/>
        </p:blipFill>
        <p:spPr>
          <a:xfrm>
            <a:off x="8692920" y="3931920"/>
            <a:ext cx="2826360" cy="1426320"/>
          </a:xfrm>
          <a:prstGeom prst="rect">
            <a:avLst/>
          </a:prstGeom>
          <a:ln>
            <a:noFill/>
          </a:ln>
        </p:spPr>
      </p:pic>
      <p:pic>
        <p:nvPicPr>
          <p:cNvPr id="2740" name="" descr=""/>
          <p:cNvPicPr/>
          <p:nvPr/>
        </p:nvPicPr>
        <p:blipFill>
          <a:blip r:embed="rId6"/>
          <a:stretch/>
        </p:blipFill>
        <p:spPr>
          <a:xfrm>
            <a:off x="219600" y="3383280"/>
            <a:ext cx="8007840" cy="2588400"/>
          </a:xfrm>
          <a:prstGeom prst="rect">
            <a:avLst/>
          </a:prstGeom>
          <a:ln>
            <a:noFill/>
          </a:ln>
        </p:spPr>
      </p:pic>
    </p:spTree>
  </p:cSld>
  <p:timing>
    <p:tnLst>
      <p:par>
        <p:cTn id="207" dur="indefinite" restart="never" nodeType="tmRoot">
          <p:childTnLst>
            <p:seq>
              <p:cTn id="208" dur="indefinite" nodeType="mainSeq">
                <p:childTnLst>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27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41" name="CustomShape 1"/>
          <p:cNvSpPr/>
          <p:nvPr/>
        </p:nvSpPr>
        <p:spPr>
          <a:xfrm>
            <a:off x="352440" y="324000"/>
            <a:ext cx="29379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742" name="CustomShape 2"/>
          <p:cNvSpPr/>
          <p:nvPr/>
        </p:nvSpPr>
        <p:spPr>
          <a:xfrm>
            <a:off x="352440" y="1235160"/>
            <a:ext cx="26636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a:t>
            </a:r>
            <a:endParaRPr b="0" lang="en-US" sz="3600" spc="-1" strike="noStrike">
              <a:latin typeface="Arial"/>
            </a:endParaRPr>
          </a:p>
        </p:txBody>
      </p:sp>
      <p:sp>
        <p:nvSpPr>
          <p:cNvPr id="2743"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Classes are defined with class keyword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44" name="Picture 11" descr=""/>
          <p:cNvPicPr/>
          <p:nvPr/>
        </p:nvPicPr>
        <p:blipFill>
          <a:blip r:embed="rId1"/>
          <a:stretch/>
        </p:blipFill>
        <p:spPr>
          <a:xfrm>
            <a:off x="11110680" y="123840"/>
            <a:ext cx="921240" cy="972360"/>
          </a:xfrm>
          <a:prstGeom prst="rect">
            <a:avLst/>
          </a:prstGeom>
          <a:ln>
            <a:noFill/>
          </a:ln>
        </p:spPr>
      </p:pic>
      <p:sp>
        <p:nvSpPr>
          <p:cNvPr id="2745"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6"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7"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8"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9"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0"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1"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2"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3"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4"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5"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6"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7"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58"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759"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760"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1"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762"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3"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4"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5"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6"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7"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68"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9"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0"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1"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2"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3"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4"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75"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6"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7"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8"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9"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0"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1"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82"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83"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84" name="" descr=""/>
          <p:cNvPicPr/>
          <p:nvPr/>
        </p:nvPicPr>
        <p:blipFill>
          <a:blip r:embed="rId5"/>
          <a:stretch/>
        </p:blipFill>
        <p:spPr>
          <a:xfrm>
            <a:off x="1581840" y="5212080"/>
            <a:ext cx="9026640" cy="638640"/>
          </a:xfrm>
          <a:prstGeom prst="rect">
            <a:avLst/>
          </a:prstGeom>
          <a:ln>
            <a:noFill/>
          </a:ln>
        </p:spPr>
      </p:pic>
      <p:pic>
        <p:nvPicPr>
          <p:cNvPr id="2785" name="" descr=""/>
          <p:cNvPicPr/>
          <p:nvPr/>
        </p:nvPicPr>
        <p:blipFill>
          <a:blip r:embed="rId6"/>
          <a:srcRect l="0" t="0" r="0" b="14251"/>
          <a:stretch/>
        </p:blipFill>
        <p:spPr>
          <a:xfrm>
            <a:off x="3475440" y="2906640"/>
            <a:ext cx="5239800" cy="2009880"/>
          </a:xfrm>
          <a:prstGeom prst="rect">
            <a:avLst/>
          </a:prstGeom>
          <a:ln>
            <a:noFill/>
          </a:ln>
        </p:spPr>
      </p:pic>
    </p:spTree>
  </p:cSld>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278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6" name="CustomShape 1"/>
          <p:cNvSpPr/>
          <p:nvPr/>
        </p:nvSpPr>
        <p:spPr>
          <a:xfrm>
            <a:off x="352440" y="324000"/>
            <a:ext cx="29379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787" name="CustomShape 2"/>
          <p:cNvSpPr/>
          <p:nvPr/>
        </p:nvSpPr>
        <p:spPr>
          <a:xfrm>
            <a:off x="352440" y="1235160"/>
            <a:ext cx="120060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self</a:t>
            </a:r>
            <a:endParaRPr b="0" lang="en-US" sz="3600" spc="-1" strike="noStrike">
              <a:latin typeface="Arial"/>
            </a:endParaRPr>
          </a:p>
        </p:txBody>
      </p:sp>
      <p:sp>
        <p:nvSpPr>
          <p:cNvPr id="278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US" sz="2200" spc="-1" strike="noStrike">
                <a:solidFill>
                  <a:srgbClr val="000000"/>
                </a:solidFill>
                <a:latin typeface="Manjari Bold"/>
                <a:ea typeface="DejaVu Sans"/>
              </a:rPr>
              <a:t>self is a keyword referring to the object instantiated from that class. Any function in the class would be passed self as the first argument if it was called by an object of the class.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89" name="Picture 11" descr=""/>
          <p:cNvPicPr/>
          <p:nvPr/>
        </p:nvPicPr>
        <p:blipFill>
          <a:blip r:embed="rId1"/>
          <a:stretch/>
        </p:blipFill>
        <p:spPr>
          <a:xfrm>
            <a:off x="11110680" y="123840"/>
            <a:ext cx="921240" cy="972360"/>
          </a:xfrm>
          <a:prstGeom prst="rect">
            <a:avLst/>
          </a:prstGeom>
          <a:ln>
            <a:noFill/>
          </a:ln>
        </p:spPr>
      </p:pic>
      <p:sp>
        <p:nvSpPr>
          <p:cNvPr id="279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0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80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80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0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80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1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2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29" name="" descr=""/>
          <p:cNvPicPr/>
          <p:nvPr/>
        </p:nvPicPr>
        <p:blipFill>
          <a:blip r:embed="rId5"/>
          <a:stretch/>
        </p:blipFill>
        <p:spPr>
          <a:xfrm>
            <a:off x="2606040" y="5462280"/>
            <a:ext cx="6978600" cy="498240"/>
          </a:xfrm>
          <a:prstGeom prst="rect">
            <a:avLst/>
          </a:prstGeom>
          <a:ln>
            <a:noFill/>
          </a:ln>
        </p:spPr>
      </p:pic>
      <p:pic>
        <p:nvPicPr>
          <p:cNvPr id="2830" name="" descr=""/>
          <p:cNvPicPr/>
          <p:nvPr/>
        </p:nvPicPr>
        <p:blipFill>
          <a:blip r:embed="rId6"/>
          <a:srcRect l="0" t="0" r="0" b="13157"/>
          <a:stretch/>
        </p:blipFill>
        <p:spPr>
          <a:xfrm>
            <a:off x="3282120" y="2651760"/>
            <a:ext cx="5626440" cy="2650320"/>
          </a:xfrm>
          <a:prstGeom prst="rect">
            <a:avLst/>
          </a:prstGeom>
          <a:ln>
            <a:noFill/>
          </a:ln>
        </p:spPr>
      </p:pic>
    </p:spTree>
  </p:cSld>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82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1" name="CustomShape 1"/>
          <p:cNvSpPr/>
          <p:nvPr/>
        </p:nvSpPr>
        <p:spPr>
          <a:xfrm>
            <a:off x="352440" y="324000"/>
            <a:ext cx="29379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32" name="CustomShape 2"/>
          <p:cNvSpPr/>
          <p:nvPr/>
        </p:nvSpPr>
        <p:spPr>
          <a:xfrm>
            <a:off x="352440" y="1235160"/>
            <a:ext cx="24807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__init__()</a:t>
            </a:r>
            <a:endParaRPr b="0" lang="en-US" sz="3600" spc="-1" strike="noStrike">
              <a:latin typeface="Arial"/>
            </a:endParaRPr>
          </a:p>
        </p:txBody>
      </p:sp>
      <p:sp>
        <p:nvSpPr>
          <p:cNvPr id="2833"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__init__(self, *args, *kargs) is the function getting called once an instance of the class is made (constructed)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834" name="Picture 11" descr=""/>
          <p:cNvPicPr/>
          <p:nvPr/>
        </p:nvPicPr>
        <p:blipFill>
          <a:blip r:embed="rId1"/>
          <a:stretch/>
        </p:blipFill>
        <p:spPr>
          <a:xfrm>
            <a:off x="11110680" y="123840"/>
            <a:ext cx="921240" cy="972360"/>
          </a:xfrm>
          <a:prstGeom prst="rect">
            <a:avLst/>
          </a:prstGeom>
          <a:ln>
            <a:noFill/>
          </a:ln>
        </p:spPr>
      </p:pic>
      <p:sp>
        <p:nvSpPr>
          <p:cNvPr id="2835"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6"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7"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8"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9"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0"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1"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2"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3"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4"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5"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6"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7"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48"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849"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850"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51"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852"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3"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4"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5"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6"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7"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58"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9"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0"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1"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2"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3"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4"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65"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6"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7"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8"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9"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0"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1"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72"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73"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74" name="" descr=""/>
          <p:cNvPicPr/>
          <p:nvPr/>
        </p:nvPicPr>
        <p:blipFill>
          <a:blip r:embed="rId5"/>
          <a:stretch/>
        </p:blipFill>
        <p:spPr>
          <a:xfrm>
            <a:off x="289440" y="5356080"/>
            <a:ext cx="11611440" cy="312120"/>
          </a:xfrm>
          <a:prstGeom prst="rect">
            <a:avLst/>
          </a:prstGeom>
          <a:ln>
            <a:noFill/>
          </a:ln>
        </p:spPr>
      </p:pic>
      <p:pic>
        <p:nvPicPr>
          <p:cNvPr id="2875" name="" descr=""/>
          <p:cNvPicPr/>
          <p:nvPr/>
        </p:nvPicPr>
        <p:blipFill>
          <a:blip r:embed="rId6"/>
          <a:srcRect l="0" t="0" r="0" b="13152"/>
          <a:stretch/>
        </p:blipFill>
        <p:spPr>
          <a:xfrm>
            <a:off x="2776680" y="3104280"/>
            <a:ext cx="6636960" cy="1809360"/>
          </a:xfrm>
          <a:prstGeom prst="rect">
            <a:avLst/>
          </a:prstGeom>
          <a:ln>
            <a:noFill/>
          </a:ln>
        </p:spPr>
      </p:pic>
    </p:spTree>
  </p:cSld>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28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6" name="CustomShape 1"/>
          <p:cNvSpPr/>
          <p:nvPr/>
        </p:nvSpPr>
        <p:spPr>
          <a:xfrm>
            <a:off x="352440" y="324000"/>
            <a:ext cx="29379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77" name="CustomShape 2"/>
          <p:cNvSpPr/>
          <p:nvPr/>
        </p:nvSpPr>
        <p:spPr>
          <a:xfrm>
            <a:off x="352440" y="1235160"/>
            <a:ext cx="33951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isinstance()</a:t>
            </a:r>
            <a:endParaRPr b="0" lang="en-US" sz="3600" spc="-1" strike="noStrike">
              <a:latin typeface="Arial"/>
            </a:endParaRPr>
          </a:p>
        </p:txBody>
      </p:sp>
      <p:sp>
        <p:nvSpPr>
          <p:cNvPr id="2878"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isinstance(object, class) function is used to check whether an object is of a particular class or not .</a:t>
            </a:r>
            <a:endParaRPr b="0" lang="en-US" sz="2200" spc="-1" strike="noStrike">
              <a:latin typeface="Arial"/>
            </a:endParaRPr>
          </a:p>
        </p:txBody>
      </p:sp>
      <p:pic>
        <p:nvPicPr>
          <p:cNvPr id="2879" name="Picture 11" descr=""/>
          <p:cNvPicPr/>
          <p:nvPr/>
        </p:nvPicPr>
        <p:blipFill>
          <a:blip r:embed="rId1"/>
          <a:stretch/>
        </p:blipFill>
        <p:spPr>
          <a:xfrm>
            <a:off x="11110680" y="123840"/>
            <a:ext cx="921240" cy="972360"/>
          </a:xfrm>
          <a:prstGeom prst="rect">
            <a:avLst/>
          </a:prstGeom>
          <a:ln>
            <a:noFill/>
          </a:ln>
        </p:spPr>
      </p:pic>
      <p:sp>
        <p:nvSpPr>
          <p:cNvPr id="2880"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1"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2"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3"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4"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5"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6"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7"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8"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9"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0"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1"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2"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93"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2894"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2895"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96"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2897"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8"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9"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0"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1"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2"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3"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4"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5"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6"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7"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8"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9"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10"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1"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2"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3"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4"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5"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6"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7"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8"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19" name="" descr=""/>
          <p:cNvPicPr/>
          <p:nvPr/>
        </p:nvPicPr>
        <p:blipFill>
          <a:blip r:embed="rId5"/>
          <a:srcRect l="0" t="0" r="0" b="9136"/>
          <a:stretch/>
        </p:blipFill>
        <p:spPr>
          <a:xfrm>
            <a:off x="3002040" y="2870640"/>
            <a:ext cx="6186600" cy="3162960"/>
          </a:xfrm>
          <a:prstGeom prst="rect">
            <a:avLst/>
          </a:prstGeom>
          <a:ln>
            <a:noFill/>
          </a:ln>
        </p:spPr>
      </p:pic>
    </p:spTree>
  </p:cSld>
  <p:timing>
    <p:tnLst>
      <p:par>
        <p:cTn id="231" dur="indefinite" restart="never" nodeType="tmRoot">
          <p:childTnLst>
            <p:seq>
              <p:cTn id="232"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20" name="Picture 4" descr=""/>
          <p:cNvPicPr/>
          <p:nvPr/>
        </p:nvPicPr>
        <p:blipFill>
          <a:blip r:embed="rId1"/>
          <a:stretch/>
        </p:blipFill>
        <p:spPr>
          <a:xfrm>
            <a:off x="0" y="0"/>
            <a:ext cx="3008520" cy="3008520"/>
          </a:xfrm>
          <a:prstGeom prst="rect">
            <a:avLst/>
          </a:prstGeom>
          <a:ln>
            <a:noFill/>
          </a:ln>
        </p:spPr>
      </p:pic>
      <p:sp>
        <p:nvSpPr>
          <p:cNvPr id="2921" name="CustomShape 1"/>
          <p:cNvSpPr/>
          <p:nvPr/>
        </p:nvSpPr>
        <p:spPr>
          <a:xfrm>
            <a:off x="2926080" y="1737360"/>
            <a:ext cx="6666120" cy="337320"/>
          </a:xfrm>
          <a:prstGeom prst="rect">
            <a:avLst/>
          </a:prstGeom>
          <a:noFill/>
          <a:ln>
            <a:noFill/>
          </a:ln>
        </p:spPr>
        <p:style>
          <a:lnRef idx="0"/>
          <a:fillRef idx="0"/>
          <a:effectRef idx="0"/>
          <a:fontRef idx="minor"/>
        </p:style>
      </p:sp>
      <p:sp>
        <p:nvSpPr>
          <p:cNvPr id="2922" name="CustomShape 2"/>
          <p:cNvSpPr/>
          <p:nvPr/>
        </p:nvSpPr>
        <p:spPr>
          <a:xfrm>
            <a:off x="1798200" y="3020400"/>
            <a:ext cx="8586360" cy="1216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Thank You</a:t>
            </a:r>
            <a:endParaRPr b="0" lang="en-US" sz="8000" spc="-1" strike="noStrike">
              <a:latin typeface="Arial"/>
            </a:endParaRPr>
          </a:p>
        </p:txBody>
      </p:sp>
    </p:spTree>
  </p:cSld>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2922">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384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3696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1240" cy="972360"/>
          </a:xfrm>
          <a:prstGeom prst="rect">
            <a:avLst/>
          </a:prstGeom>
          <a:ln>
            <a:noFill/>
          </a:ln>
        </p:spPr>
      </p:pic>
      <p:sp>
        <p:nvSpPr>
          <p:cNvPr id="30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3520" cy="2053800"/>
          </a:xfrm>
          <a:prstGeom prst="rect">
            <a:avLst/>
          </a:prstGeom>
          <a:ln>
            <a:noFill/>
          </a:ln>
        </p:spPr>
      </p:pic>
      <p:pic>
        <p:nvPicPr>
          <p:cNvPr id="343" name="" descr=""/>
          <p:cNvPicPr/>
          <p:nvPr/>
        </p:nvPicPr>
        <p:blipFill>
          <a:blip r:embed="rId6"/>
          <a:stretch/>
        </p:blipFill>
        <p:spPr>
          <a:xfrm>
            <a:off x="9509760" y="3601800"/>
            <a:ext cx="2135520" cy="213552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3840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168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1240" cy="972360"/>
          </a:xfrm>
          <a:prstGeom prst="rect">
            <a:avLst/>
          </a:prstGeom>
          <a:ln>
            <a:noFill/>
          </a:ln>
        </p:spPr>
      </p:pic>
      <p:sp>
        <p:nvSpPr>
          <p:cNvPr id="348"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426320" y="3749040"/>
            <a:ext cx="9336960" cy="1920960"/>
          </a:xfrm>
          <a:prstGeom prst="rect">
            <a:avLst/>
          </a:prstGeom>
          <a:ln>
            <a:noFill/>
          </a:ln>
        </p:spPr>
      </p:pic>
      <p:sp>
        <p:nvSpPr>
          <p:cNvPr id="388" name="CustomShape 40"/>
          <p:cNvSpPr/>
          <p:nvPr/>
        </p:nvSpPr>
        <p:spPr>
          <a:xfrm>
            <a:off x="640080" y="2377440"/>
            <a:ext cx="11146320" cy="10620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2560" cy="8427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58240" cy="629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3960" cy="366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1240" cy="972360"/>
          </a:xfrm>
          <a:prstGeom prst="rect">
            <a:avLst/>
          </a:prstGeom>
          <a:ln>
            <a:noFill/>
          </a:ln>
        </p:spPr>
      </p:pic>
      <p:sp>
        <p:nvSpPr>
          <p:cNvPr id="393" name="CustomShape 4"/>
          <p:cNvSpPr/>
          <p:nvPr/>
        </p:nvSpPr>
        <p:spPr>
          <a:xfrm>
            <a:off x="650268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3320" cy="4888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5760" cy="77076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6040" cy="91764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09960" cy="3553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2840" cy="64512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5240" cy="4888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5240" cy="4888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5240" cy="4888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5240" cy="4888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5240" cy="4888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1427</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2020-10-18T11:28:06Z</dcterms:modified>
  <cp:revision>176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